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  <p:sldMasterId id="2147483737" r:id="rId2"/>
  </p:sldMasterIdLst>
  <p:notesMasterIdLst>
    <p:notesMasterId r:id="rId11"/>
  </p:notesMasterIdLst>
  <p:handoutMasterIdLst>
    <p:handoutMasterId r:id="rId12"/>
  </p:handoutMasterIdLst>
  <p:sldIdLst>
    <p:sldId id="257" r:id="rId3"/>
    <p:sldId id="337" r:id="rId4"/>
    <p:sldId id="352" r:id="rId5"/>
    <p:sldId id="350" r:id="rId6"/>
    <p:sldId id="353" r:id="rId7"/>
    <p:sldId id="340" r:id="rId8"/>
    <p:sldId id="347" r:id="rId9"/>
    <p:sldId id="344" r:id="rId10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39">
          <p15:clr>
            <a:srgbClr val="A4A3A4"/>
          </p15:clr>
        </p15:guide>
        <p15:guide id="2" pos="55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006272"/>
    <a:srgbClr val="EA7600"/>
    <a:srgbClr val="71A6B1"/>
    <a:srgbClr val="64A711"/>
    <a:srgbClr val="BF9474"/>
    <a:srgbClr val="E2001A"/>
    <a:srgbClr val="702082"/>
    <a:srgbClr val="000000"/>
    <a:srgbClr val="00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78967" autoAdjust="0"/>
  </p:normalViewPr>
  <p:slideViewPr>
    <p:cSldViewPr snapToObjects="1" showGuides="1">
      <p:cViewPr>
        <p:scale>
          <a:sx n="84" d="100"/>
          <a:sy n="84" d="100"/>
        </p:scale>
        <p:origin x="-101" y="-178"/>
      </p:cViewPr>
      <p:guideLst>
        <p:guide orient="horz" pos="3239"/>
        <p:guide pos="5584"/>
      </p:guideLst>
    </p:cSldViewPr>
  </p:slideViewPr>
  <p:outlineViewPr>
    <p:cViewPr>
      <p:scale>
        <a:sx n="33" d="100"/>
        <a:sy n="33" d="100"/>
      </p:scale>
      <p:origin x="0" y="-59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3516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80799-5268-B44C-8B5E-B697590FE133}" type="slidenum">
              <a:rPr lang="fr-FR" smtClean="0"/>
              <a:t>‹#›</a:t>
            </a:fld>
            <a:endParaRPr lang="fr-FR"/>
          </a:p>
        </p:txBody>
      </p:sp>
      <p:pic>
        <p:nvPicPr>
          <p:cNvPr id="6" name="Image 5" descr="Commun:1HAVAS:512_Ecole hoteliere de Lausanne:Divers:Logo:ARCHE_EHL.eps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640" y="179705"/>
            <a:ext cx="650240" cy="359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19842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1CFE5-FFCE-41E7-B80F-1A204EE41046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45C0-425D-A944-91CF-945027548E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664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B45C0-425D-A944-91CF-945027548EA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6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Theoretical considerations are not</a:t>
            </a:r>
            <a:r>
              <a:rPr lang="de-CH" baseline="0" dirty="0" smtClean="0"/>
              <a:t> convincing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What is the control group? Operational improvement / organic growth?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How do the different strategies affect the buyout price?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The so-called moderating factors apply to all buyouts, except acquisition experience that is specific to inorganic growth...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(next slide: how do you measure/classify different buyouts?)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B45C0-425D-A944-91CF-945027548EA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09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B45C0-425D-A944-91CF-945027548EA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3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B45C0-425D-A944-91CF-945027548EA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67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_Nom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brazzola\Downloads\_DSC2632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1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er 2"/>
          <p:cNvGrpSpPr/>
          <p:nvPr userDrawn="1"/>
        </p:nvGrpSpPr>
        <p:grpSpPr>
          <a:xfrm>
            <a:off x="0" y="3467100"/>
            <a:ext cx="9154800" cy="1676400"/>
            <a:chOff x="1" y="2421202"/>
            <a:chExt cx="9154800" cy="1676400"/>
          </a:xfrm>
        </p:grpSpPr>
        <p:sp>
          <p:nvSpPr>
            <p:cNvPr id="5" name="Rectangle 4"/>
            <p:cNvSpPr/>
            <p:nvPr userDrawn="1"/>
          </p:nvSpPr>
          <p:spPr>
            <a:xfrm>
              <a:off x="1" y="2421202"/>
              <a:ext cx="9154800" cy="1676400"/>
            </a:xfrm>
            <a:prstGeom prst="rect">
              <a:avLst/>
            </a:prstGeom>
            <a:solidFill>
              <a:srgbClr val="003B49">
                <a:alpha val="7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200" cap="all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cxnSp>
          <p:nvCxnSpPr>
            <p:cNvPr id="6" name="Connecteur droit 5"/>
            <p:cNvCxnSpPr/>
            <p:nvPr userDrawn="1"/>
          </p:nvCxnSpPr>
          <p:spPr>
            <a:xfrm>
              <a:off x="457200" y="2655365"/>
              <a:ext cx="8229600" cy="0"/>
            </a:xfrm>
            <a:prstGeom prst="line">
              <a:avLst/>
            </a:prstGeom>
            <a:ln w="19050" cmpd="sng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7" name="Image 6" descr="hs_Logo_blanc_2.eps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54789" y="3479503"/>
              <a:ext cx="1327068" cy="402142"/>
            </a:xfrm>
            <a:prstGeom prst="rect">
              <a:avLst/>
            </a:prstGeom>
          </p:spPr>
        </p:pic>
        <p:pic>
          <p:nvPicPr>
            <p:cNvPr id="8" name="Image 7" descr="HES·S fran._all._angl. blanc.eps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46437" y="3479503"/>
              <a:ext cx="706120" cy="489240"/>
            </a:xfrm>
            <a:prstGeom prst="rect">
              <a:avLst/>
            </a:prstGeom>
          </p:spPr>
        </p:pic>
        <p:pic>
          <p:nvPicPr>
            <p:cNvPr id="10" name="Image 9" descr="NEA S&amp;C blanc logo.eps"/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26732" y="3517107"/>
              <a:ext cx="435747" cy="403066"/>
            </a:xfrm>
            <a:prstGeom prst="rect">
              <a:avLst/>
            </a:prstGeom>
          </p:spPr>
        </p:pic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3731400"/>
            <a:ext cx="7772400" cy="5193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4288852"/>
            <a:ext cx="7864475" cy="312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cap="all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fr-CH" dirty="0" smtClean="0"/>
              <a:t>Nom du speaker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457199" y="4636514"/>
            <a:ext cx="7704881" cy="3124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cap="all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fr-CH" dirty="0" smtClean="0"/>
              <a:t>Date</a:t>
            </a:r>
            <a:endParaRPr lang="fr-FR" dirty="0"/>
          </a:p>
        </p:txBody>
      </p:sp>
      <p:pic>
        <p:nvPicPr>
          <p:cNvPr id="11" name="Image 12" descr="ENDORSEMENT_EHL_W.eps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0" y="180000"/>
            <a:ext cx="1620000" cy="122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_Nom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 userDrawn="1"/>
        </p:nvGrpSpPr>
        <p:grpSpPr>
          <a:xfrm>
            <a:off x="0" y="3467100"/>
            <a:ext cx="9154800" cy="1676400"/>
            <a:chOff x="1" y="2421202"/>
            <a:chExt cx="9154800" cy="1676400"/>
          </a:xfrm>
        </p:grpSpPr>
        <p:sp>
          <p:nvSpPr>
            <p:cNvPr id="5" name="Rectangle 4"/>
            <p:cNvSpPr/>
            <p:nvPr userDrawn="1"/>
          </p:nvSpPr>
          <p:spPr>
            <a:xfrm>
              <a:off x="1" y="2421202"/>
              <a:ext cx="9154800" cy="1676400"/>
            </a:xfrm>
            <a:prstGeom prst="rect">
              <a:avLst/>
            </a:prstGeom>
            <a:solidFill>
              <a:srgbClr val="003B49">
                <a:alpha val="7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200" cap="all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cxnSp>
          <p:nvCxnSpPr>
            <p:cNvPr id="6" name="Connecteur droit 5"/>
            <p:cNvCxnSpPr/>
            <p:nvPr userDrawn="1"/>
          </p:nvCxnSpPr>
          <p:spPr>
            <a:xfrm>
              <a:off x="457200" y="2655365"/>
              <a:ext cx="8229600" cy="0"/>
            </a:xfrm>
            <a:prstGeom prst="line">
              <a:avLst/>
            </a:prstGeom>
            <a:ln w="19050" cmpd="sng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7" name="Image 6" descr="hs_Logo_blanc_2.eps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54789" y="3479503"/>
              <a:ext cx="1327068" cy="402142"/>
            </a:xfrm>
            <a:prstGeom prst="rect">
              <a:avLst/>
            </a:prstGeom>
          </p:spPr>
        </p:pic>
        <p:pic>
          <p:nvPicPr>
            <p:cNvPr id="8" name="Image 7" descr="HES·S fran._all._angl. blanc.eps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46437" y="3479503"/>
              <a:ext cx="706120" cy="489240"/>
            </a:xfrm>
            <a:prstGeom prst="rect">
              <a:avLst/>
            </a:prstGeom>
          </p:spPr>
        </p:pic>
        <p:pic>
          <p:nvPicPr>
            <p:cNvPr id="10" name="Image 9" descr="NEA S&amp;C blanc logo.eps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26732" y="3517107"/>
              <a:ext cx="435747" cy="403066"/>
            </a:xfrm>
            <a:prstGeom prst="rect">
              <a:avLst/>
            </a:prstGeom>
          </p:spPr>
        </p:pic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3731400"/>
            <a:ext cx="7772400" cy="5193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4288852"/>
            <a:ext cx="7864475" cy="312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cap="all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fr-CH" dirty="0" smtClean="0"/>
              <a:t>Nom du speaker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457199" y="4636514"/>
            <a:ext cx="7704881" cy="3124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cap="all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fr-CH" dirty="0" smtClean="0"/>
              <a:t>Date</a:t>
            </a:r>
            <a:endParaRPr lang="fr-FR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08" y="181309"/>
            <a:ext cx="1636973" cy="124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 userDrawn="1"/>
        </p:nvGrpSpPr>
        <p:grpSpPr>
          <a:xfrm>
            <a:off x="3020772" y="321123"/>
            <a:ext cx="5869672" cy="4241286"/>
            <a:chOff x="3020772" y="321123"/>
            <a:chExt cx="5869672" cy="4241286"/>
          </a:xfrm>
        </p:grpSpPr>
        <p:sp>
          <p:nvSpPr>
            <p:cNvPr id="3" name="Rectangle 2"/>
            <p:cNvSpPr/>
            <p:nvPr userDrawn="1"/>
          </p:nvSpPr>
          <p:spPr>
            <a:xfrm>
              <a:off x="3020772" y="321123"/>
              <a:ext cx="5869672" cy="4241286"/>
            </a:xfrm>
            <a:prstGeom prst="rect">
              <a:avLst/>
            </a:prstGeom>
            <a:solidFill>
              <a:srgbClr val="003B49">
                <a:alpha val="7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200" cap="all" dirty="0">
                <a:latin typeface=""/>
              </a:endParaRPr>
            </a:p>
          </p:txBody>
        </p:sp>
        <p:cxnSp>
          <p:nvCxnSpPr>
            <p:cNvPr id="4" name="Connecteur droit 3"/>
            <p:cNvCxnSpPr/>
            <p:nvPr userDrawn="1"/>
          </p:nvCxnSpPr>
          <p:spPr>
            <a:xfrm>
              <a:off x="3279695" y="690527"/>
              <a:ext cx="5400000" cy="0"/>
            </a:xfrm>
            <a:prstGeom prst="line">
              <a:avLst/>
            </a:prstGeom>
            <a:ln w="19050" cmpd="sng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86604" y="696342"/>
            <a:ext cx="5400196" cy="1101725"/>
          </a:xfrm>
          <a:prstGeom prst="rect">
            <a:avLst/>
          </a:prstGeom>
        </p:spPr>
        <p:txBody>
          <a:bodyPr/>
          <a:lstStyle>
            <a:lvl1pPr algn="l">
              <a:defRPr sz="3200" cap="all">
                <a:solidFill>
                  <a:srgbClr val="FFFFFF"/>
                </a:solidFill>
                <a:latin typeface="Arial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51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 userDrawn="1"/>
        </p:nvGrpSpPr>
        <p:grpSpPr>
          <a:xfrm>
            <a:off x="3020772" y="321123"/>
            <a:ext cx="5869672" cy="4241286"/>
            <a:chOff x="3020772" y="321123"/>
            <a:chExt cx="5869672" cy="4241286"/>
          </a:xfrm>
          <a:noFill/>
        </p:grpSpPr>
        <p:sp>
          <p:nvSpPr>
            <p:cNvPr id="3" name="Rectangle 2"/>
            <p:cNvSpPr/>
            <p:nvPr userDrawn="1"/>
          </p:nvSpPr>
          <p:spPr>
            <a:xfrm>
              <a:off x="3020772" y="321123"/>
              <a:ext cx="5869672" cy="4241286"/>
            </a:xfrm>
            <a:prstGeom prst="rect">
              <a:avLst/>
            </a:prstGeom>
            <a:grpFill/>
            <a:ln w="19050">
              <a:solidFill>
                <a:srgbClr val="00627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200" cap="all" dirty="0">
                <a:latin typeface=""/>
              </a:endParaRPr>
            </a:p>
          </p:txBody>
        </p:sp>
        <p:cxnSp>
          <p:nvCxnSpPr>
            <p:cNvPr id="4" name="Connecteur droit 3"/>
            <p:cNvCxnSpPr/>
            <p:nvPr userDrawn="1"/>
          </p:nvCxnSpPr>
          <p:spPr>
            <a:xfrm>
              <a:off x="3279695" y="690527"/>
              <a:ext cx="5400000" cy="0"/>
            </a:xfrm>
            <a:prstGeom prst="line">
              <a:avLst/>
            </a:prstGeom>
            <a:grpFill/>
            <a:ln w="19050" cmpd="sng">
              <a:solidFill>
                <a:srgbClr val="00627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86604" y="696342"/>
            <a:ext cx="5400196" cy="1101725"/>
          </a:xfrm>
          <a:prstGeom prst="rect">
            <a:avLst/>
          </a:prstGeom>
        </p:spPr>
        <p:txBody>
          <a:bodyPr/>
          <a:lstStyle>
            <a:lvl1pPr algn="l">
              <a:defRPr sz="3200" cap="all">
                <a:solidFill>
                  <a:srgbClr val="006272"/>
                </a:solidFill>
                <a:latin typeface="Arial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34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cteur droit 17"/>
          <p:cNvCxnSpPr/>
          <p:nvPr userDrawn="1"/>
        </p:nvCxnSpPr>
        <p:spPr>
          <a:xfrm flipV="1">
            <a:off x="622168" y="863159"/>
            <a:ext cx="8082646" cy="0"/>
          </a:xfrm>
          <a:prstGeom prst="line">
            <a:avLst/>
          </a:prstGeom>
          <a:ln w="25400">
            <a:solidFill>
              <a:srgbClr val="00627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20249" y="1080000"/>
            <a:ext cx="4244314" cy="3600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5A5A5A"/>
              </a:buClr>
              <a:buSzPct val="80000"/>
              <a:buFont typeface="Courier New" panose="02070309020205020404" pitchFamily="49" charset="0"/>
              <a:buChar char="o"/>
              <a:defRPr lang="fr-CH" sz="1600" kern="1200" dirty="0" smtClean="0">
                <a:solidFill>
                  <a:srgbClr val="5A5A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buClr>
                <a:srgbClr val="5A5A5A"/>
              </a:buClr>
              <a:defRPr sz="16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endParaRPr lang="fr-CH" dirty="0" smtClean="0"/>
          </a:p>
          <a:p>
            <a:pPr lvl="2"/>
            <a:endParaRPr lang="fr-CH" dirty="0" smtClean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DCF88C-AC39-5742-933A-9F64C41D075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Espace réservé pour une image  2"/>
          <p:cNvSpPr>
            <a:spLocks noGrp="1"/>
          </p:cNvSpPr>
          <p:nvPr>
            <p:ph type="pic" idx="13"/>
          </p:nvPr>
        </p:nvSpPr>
        <p:spPr>
          <a:xfrm>
            <a:off x="5120851" y="1080000"/>
            <a:ext cx="3583963" cy="36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569300" y="4756915"/>
            <a:ext cx="17636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fr-CH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 hôtelière de Lausanne</a:t>
            </a:r>
            <a:endParaRPr lang="fr-FR" sz="9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texte 16"/>
          <p:cNvSpPr>
            <a:spLocks noGrp="1"/>
          </p:cNvSpPr>
          <p:nvPr>
            <p:ph type="body" sz="quarter" idx="15"/>
          </p:nvPr>
        </p:nvSpPr>
        <p:spPr>
          <a:xfrm>
            <a:off x="528381" y="367988"/>
            <a:ext cx="7348327" cy="40005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buFontTx/>
              <a:buNone/>
              <a:defRPr lang="fr-FR" sz="2400" kern="1200" cap="all" dirty="0">
                <a:solidFill>
                  <a:srgbClr val="0062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CH" dirty="0" smtClean="0"/>
              <a:t>Cliquez pour modifier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978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20249" y="1079999"/>
            <a:ext cx="8296446" cy="3600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5A5A5A"/>
              </a:buClr>
              <a:buSzPct val="80000"/>
              <a:buFont typeface="Courier New" panose="02070309020205020404" pitchFamily="49" charset="0"/>
              <a:buChar char="o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5A5A5A"/>
              </a:buClr>
              <a:defRPr sz="16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  </a:t>
            </a:r>
          </a:p>
          <a:p>
            <a:pPr lvl="2"/>
            <a:endParaRPr lang="fr-CH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DCF88C-AC39-5742-933A-9F64C41D075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5"/>
          </p:nvPr>
        </p:nvSpPr>
        <p:spPr>
          <a:xfrm>
            <a:off x="528381" y="367988"/>
            <a:ext cx="7348327" cy="40005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buFontTx/>
              <a:buNone/>
              <a:defRPr lang="fr-FR" sz="2400" kern="1200" cap="all" dirty="0">
                <a:solidFill>
                  <a:srgbClr val="0062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CH" dirty="0" smtClean="0"/>
              <a:t>Cliquez pour modifier</a:t>
            </a:r>
            <a:endParaRPr lang="fr-FR" dirty="0"/>
          </a:p>
        </p:txBody>
      </p:sp>
      <p:cxnSp>
        <p:nvCxnSpPr>
          <p:cNvPr id="18" name="Connecteur droit 17"/>
          <p:cNvCxnSpPr/>
          <p:nvPr userDrawn="1"/>
        </p:nvCxnSpPr>
        <p:spPr>
          <a:xfrm flipV="1">
            <a:off x="622168" y="863159"/>
            <a:ext cx="8082646" cy="0"/>
          </a:xfrm>
          <a:prstGeom prst="line">
            <a:avLst/>
          </a:prstGeom>
          <a:ln w="25400">
            <a:solidFill>
              <a:srgbClr val="00627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569300" y="4756915"/>
            <a:ext cx="17636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fr-CH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 hôtelière de Lausanne</a:t>
            </a:r>
            <a:endParaRPr lang="fr-FR" sz="9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6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DCF88C-AC39-5742-933A-9F64C41D075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5"/>
          </p:nvPr>
        </p:nvSpPr>
        <p:spPr>
          <a:xfrm>
            <a:off x="528381" y="367988"/>
            <a:ext cx="7348327" cy="40005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buFontTx/>
              <a:buNone/>
              <a:defRPr lang="fr-FR" sz="2400" kern="1200" cap="all" dirty="0">
                <a:solidFill>
                  <a:srgbClr val="0062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CH" dirty="0" smtClean="0"/>
              <a:t>Cliquez pour modifier</a:t>
            </a:r>
            <a:endParaRPr lang="fr-FR" dirty="0"/>
          </a:p>
        </p:txBody>
      </p:sp>
      <p:cxnSp>
        <p:nvCxnSpPr>
          <p:cNvPr id="18" name="Connecteur droit 17"/>
          <p:cNvCxnSpPr/>
          <p:nvPr userDrawn="1"/>
        </p:nvCxnSpPr>
        <p:spPr>
          <a:xfrm flipV="1">
            <a:off x="622168" y="863159"/>
            <a:ext cx="8082646" cy="0"/>
          </a:xfrm>
          <a:prstGeom prst="line">
            <a:avLst/>
          </a:prstGeom>
          <a:ln w="25400">
            <a:solidFill>
              <a:srgbClr val="00627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569300" y="4756915"/>
            <a:ext cx="17636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fr-CH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 hôtelière de Lausanne</a:t>
            </a:r>
            <a:endParaRPr lang="fr-FR" sz="9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pour une image  2"/>
          <p:cNvSpPr>
            <a:spLocks noGrp="1"/>
          </p:cNvSpPr>
          <p:nvPr>
            <p:ph type="pic" idx="13"/>
          </p:nvPr>
        </p:nvSpPr>
        <p:spPr>
          <a:xfrm>
            <a:off x="4285984" y="1062720"/>
            <a:ext cx="3583963" cy="36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pour une image  2"/>
          <p:cNvSpPr>
            <a:spLocks noGrp="1"/>
          </p:cNvSpPr>
          <p:nvPr>
            <p:ph type="pic" idx="16"/>
          </p:nvPr>
        </p:nvSpPr>
        <p:spPr>
          <a:xfrm>
            <a:off x="528381" y="1057576"/>
            <a:ext cx="3583963" cy="36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555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DCF88C-AC39-5742-933A-9F64C41D075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5"/>
          </p:nvPr>
        </p:nvSpPr>
        <p:spPr>
          <a:xfrm>
            <a:off x="528381" y="367988"/>
            <a:ext cx="7348327" cy="40005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buFontTx/>
              <a:buNone/>
              <a:defRPr lang="fr-FR" sz="2400" kern="1200" cap="all" dirty="0">
                <a:solidFill>
                  <a:srgbClr val="0062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CH" dirty="0" smtClean="0"/>
              <a:t>Cliquez pour modifier</a:t>
            </a:r>
            <a:endParaRPr lang="fr-FR" dirty="0"/>
          </a:p>
        </p:txBody>
      </p:sp>
      <p:cxnSp>
        <p:nvCxnSpPr>
          <p:cNvPr id="18" name="Connecteur droit 17"/>
          <p:cNvCxnSpPr/>
          <p:nvPr userDrawn="1"/>
        </p:nvCxnSpPr>
        <p:spPr>
          <a:xfrm flipV="1">
            <a:off x="622168" y="863159"/>
            <a:ext cx="8082646" cy="0"/>
          </a:xfrm>
          <a:prstGeom prst="line">
            <a:avLst/>
          </a:prstGeom>
          <a:ln w="25400">
            <a:solidFill>
              <a:srgbClr val="00627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569300" y="4756915"/>
            <a:ext cx="17636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fr-CH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 hôtelière de Lausanne</a:t>
            </a:r>
            <a:endParaRPr lang="fr-FR" sz="9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pour une image  2"/>
          <p:cNvSpPr>
            <a:spLocks noGrp="1"/>
          </p:cNvSpPr>
          <p:nvPr>
            <p:ph type="pic" idx="16"/>
          </p:nvPr>
        </p:nvSpPr>
        <p:spPr>
          <a:xfrm>
            <a:off x="528381" y="1057576"/>
            <a:ext cx="8176433" cy="36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589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lid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DCF88C-AC39-5742-933A-9F64C41D075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5"/>
          </p:nvPr>
        </p:nvSpPr>
        <p:spPr>
          <a:xfrm>
            <a:off x="528381" y="367988"/>
            <a:ext cx="7348327" cy="40005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buFontTx/>
              <a:buNone/>
              <a:defRPr lang="fr-FR" sz="2400" kern="1200" cap="all" dirty="0">
                <a:solidFill>
                  <a:srgbClr val="0062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CH" dirty="0" smtClean="0"/>
              <a:t>Cliquez pour modifier</a:t>
            </a:r>
            <a:endParaRPr lang="fr-FR" dirty="0"/>
          </a:p>
        </p:txBody>
      </p:sp>
      <p:cxnSp>
        <p:nvCxnSpPr>
          <p:cNvPr id="18" name="Connecteur droit 17"/>
          <p:cNvCxnSpPr/>
          <p:nvPr userDrawn="1"/>
        </p:nvCxnSpPr>
        <p:spPr>
          <a:xfrm flipV="1">
            <a:off x="622168" y="863159"/>
            <a:ext cx="8082646" cy="0"/>
          </a:xfrm>
          <a:prstGeom prst="line">
            <a:avLst/>
          </a:prstGeom>
          <a:ln w="25400">
            <a:solidFill>
              <a:srgbClr val="00627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569300" y="4756915"/>
            <a:ext cx="17636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fr-CH" sz="900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 hôtelière de Lausanne</a:t>
            </a:r>
            <a:endParaRPr lang="fr-FR" sz="9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4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EC6B2-DE67-364D-9F20-522343818D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16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55" r:id="rId2"/>
    <p:sldLayoutId id="2147483657" r:id="rId3"/>
    <p:sldLayoutId id="2147483754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22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0" r:id="rId3"/>
    <p:sldLayoutId id="2147483753" r:id="rId4"/>
    <p:sldLayoutId id="214748375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Demian </a:t>
            </a:r>
            <a:r>
              <a:rPr lang="fr-FR" dirty="0" err="1" smtClean="0"/>
              <a:t>Berchtold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 smtClean="0"/>
              <a:t>July 6,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Background</a:t>
            </a:r>
          </a:p>
          <a:p>
            <a:pPr lvl="1"/>
            <a:r>
              <a:rPr lang="de-CH" dirty="0" smtClean="0"/>
              <a:t>To create value, PE firms should move from cost cutting to growing the business </a:t>
            </a:r>
            <a:r>
              <a:rPr lang="de-CH" sz="1200" dirty="0" smtClean="0"/>
              <a:t>(BCG 2012)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PE firms seem to buy platform firms and implement buy-and-build strategies </a:t>
            </a:r>
            <a:r>
              <a:rPr lang="de-CH" sz="1200" dirty="0" smtClean="0"/>
              <a:t>(Hammer et al. 2017)</a:t>
            </a:r>
            <a:r>
              <a:rPr lang="de-CH" dirty="0" smtClean="0"/>
              <a:t>.</a:t>
            </a:r>
          </a:p>
          <a:p>
            <a:pPr lvl="1"/>
            <a:r>
              <a:rPr lang="en-US" dirty="0"/>
              <a:t>Smit (2001) </a:t>
            </a:r>
            <a:r>
              <a:rPr lang="en-US" dirty="0" smtClean="0"/>
              <a:t>suggests </a:t>
            </a:r>
            <a:r>
              <a:rPr lang="en-US" dirty="0"/>
              <a:t>a real-option framework to price the option value included in platform firms.</a:t>
            </a:r>
            <a:endParaRPr lang="de-CH" dirty="0"/>
          </a:p>
          <a:p>
            <a:r>
              <a:rPr lang="en-US" dirty="0"/>
              <a:t>Research paper empirically explores whether option value of buy-and-build strategies drive the price of platform acquisitions and finds evidence thereof.</a:t>
            </a:r>
            <a:endParaRPr lang="de-CH" dirty="0" smtClean="0"/>
          </a:p>
          <a:p>
            <a:r>
              <a:rPr lang="de-CH" dirty="0" smtClean="0"/>
              <a:t>Contribution</a:t>
            </a:r>
          </a:p>
          <a:p>
            <a:pPr lvl="1"/>
            <a:r>
              <a:rPr lang="de-CH" dirty="0" smtClean="0"/>
              <a:t>Synergies in focused merger deals are well documented </a:t>
            </a:r>
            <a:r>
              <a:rPr lang="de-CH" sz="1200" dirty="0" smtClean="0"/>
              <a:t>(Devos et al. 2009)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Acquiror shareholders’ gain is close to </a:t>
            </a:r>
            <a:r>
              <a:rPr lang="de-CH" dirty="0" smtClean="0"/>
              <a:t>zero, i.e., they pay for synergies. Same for PE firms?</a:t>
            </a:r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 smtClean="0"/>
              <a:t>Context &amp; contribution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174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 smtClean="0"/>
              <a:t>Theoretical considerations</a:t>
            </a:r>
            <a:endParaRPr lang="de-CH" dirty="0"/>
          </a:p>
        </p:txBody>
      </p:sp>
      <p:sp>
        <p:nvSpPr>
          <p:cNvPr id="4" name="TextBox 3"/>
          <p:cNvSpPr txBox="1"/>
          <p:nvPr/>
        </p:nvSpPr>
        <p:spPr>
          <a:xfrm>
            <a:off x="2909093" y="1261436"/>
            <a:ext cx="2964168" cy="307777"/>
          </a:xfrm>
          <a:prstGeom prst="rect">
            <a:avLst/>
          </a:prstGeom>
          <a:noFill/>
          <a:ln w="25400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400" b="1" dirty="0" smtClean="0">
                <a:solidFill>
                  <a:srgbClr val="5A5A5A"/>
                </a:solidFill>
                <a:latin typeface="+mn-lt"/>
              </a:rPr>
              <a:t>How PE firms create value</a:t>
            </a:r>
            <a:endParaRPr lang="fr-CH" sz="1400" b="1" dirty="0">
              <a:solidFill>
                <a:srgbClr val="5A5A5A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000" y="2081097"/>
            <a:ext cx="2596445" cy="307777"/>
          </a:xfrm>
          <a:prstGeom prst="rect">
            <a:avLst/>
          </a:prstGeom>
          <a:noFill/>
          <a:ln w="25400">
            <a:solidFill>
              <a:srgbClr val="5A5A5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>
                <a:solidFill>
                  <a:srgbClr val="0070C0"/>
                </a:solidFill>
                <a:latin typeface="+mn-lt"/>
              </a:rPr>
              <a:t>Operational improvement</a:t>
            </a:r>
            <a:endParaRPr lang="de-CH" sz="14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5911" y="2067694"/>
            <a:ext cx="2596445" cy="307777"/>
          </a:xfrm>
          <a:prstGeom prst="rect">
            <a:avLst/>
          </a:prstGeom>
          <a:noFill/>
          <a:ln w="25400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>
                <a:solidFill>
                  <a:srgbClr val="00B050"/>
                </a:solidFill>
                <a:latin typeface="+mn-lt"/>
              </a:rPr>
              <a:t>Inorganic growth</a:t>
            </a:r>
            <a:endParaRPr lang="fr-CH" sz="1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2956" y="2069926"/>
            <a:ext cx="2596445" cy="307777"/>
          </a:xfrm>
          <a:prstGeom prst="rect">
            <a:avLst/>
          </a:prstGeom>
          <a:noFill/>
          <a:ln w="25400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>
                <a:solidFill>
                  <a:srgbClr val="C00000"/>
                </a:solidFill>
                <a:latin typeface="+mn-lt"/>
              </a:rPr>
              <a:t>Organic growth</a:t>
            </a:r>
            <a:endParaRPr lang="de-CH" sz="1400" dirty="0" smtClean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 bwMode="auto">
          <a:xfrm flipH="1">
            <a:off x="1658223" y="1569213"/>
            <a:ext cx="2732954" cy="5118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5A5A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4" idx="2"/>
            <a:endCxn id="7" idx="0"/>
          </p:cNvCxnSpPr>
          <p:nvPr/>
        </p:nvCxnSpPr>
        <p:spPr bwMode="auto">
          <a:xfrm>
            <a:off x="4391177" y="1569213"/>
            <a:ext cx="2" cy="5007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5A5A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" idx="2"/>
            <a:endCxn id="6" idx="0"/>
          </p:cNvCxnSpPr>
          <p:nvPr/>
        </p:nvCxnSpPr>
        <p:spPr bwMode="auto">
          <a:xfrm>
            <a:off x="4391177" y="1569213"/>
            <a:ext cx="2732957" cy="498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5A5A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850110" y="2571750"/>
            <a:ext cx="25490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>
                <a:solidFill>
                  <a:srgbClr val="5A5A5A"/>
                </a:solidFill>
                <a:latin typeface="+mn-lt"/>
              </a:rPr>
              <a:t>Buy-and-build strategy when there is uncertainty about industry consolidation</a:t>
            </a:r>
            <a:endParaRPr lang="fr-CH" sz="1400" dirty="0">
              <a:solidFill>
                <a:srgbClr val="5A5A5A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6892" y="2571750"/>
            <a:ext cx="25490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>
                <a:solidFill>
                  <a:srgbClr val="5A5A5A"/>
                </a:solidFill>
                <a:latin typeface="+mn-lt"/>
              </a:rPr>
              <a:t>Fine-tuning core business / expanding geographically or in new product markets</a:t>
            </a:r>
            <a:endParaRPr lang="fr-CH" sz="1400" dirty="0">
              <a:solidFill>
                <a:srgbClr val="5A5A5A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74" y="2571750"/>
            <a:ext cx="2549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>
                <a:solidFill>
                  <a:srgbClr val="5A5A5A"/>
                </a:solidFill>
                <a:latin typeface="+mn-lt"/>
              </a:rPr>
              <a:t>Leverage and cost-cutting / pure arbitrage</a:t>
            </a:r>
            <a:endParaRPr lang="fr-CH" sz="1400" dirty="0">
              <a:solidFill>
                <a:srgbClr val="5A5A5A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2036" y="3488690"/>
            <a:ext cx="2549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>
                <a:solidFill>
                  <a:srgbClr val="5A5A5A"/>
                </a:solidFill>
              </a:rPr>
              <a:t>Does PE firm pay for </a:t>
            </a:r>
            <a:r>
              <a:rPr lang="de-CH" sz="1400" dirty="0" smtClean="0">
                <a:solidFill>
                  <a:srgbClr val="00B050"/>
                </a:solidFill>
              </a:rPr>
              <a:t>synergies</a:t>
            </a:r>
            <a:r>
              <a:rPr lang="de-CH" sz="1400" dirty="0" smtClean="0">
                <a:solidFill>
                  <a:srgbClr val="5A5A5A"/>
                </a:solidFill>
              </a:rPr>
              <a:t>?</a:t>
            </a:r>
            <a:endParaRPr lang="fr-CH" sz="1400" dirty="0">
              <a:solidFill>
                <a:srgbClr val="5A5A5A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18818" y="3488690"/>
            <a:ext cx="2549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>
                <a:solidFill>
                  <a:srgbClr val="5A5A5A"/>
                </a:solidFill>
              </a:rPr>
              <a:t>Does PE firm pay for </a:t>
            </a:r>
            <a:r>
              <a:rPr lang="de-CH" sz="1400" dirty="0" smtClean="0">
                <a:solidFill>
                  <a:srgbClr val="C00000"/>
                </a:solidFill>
              </a:rPr>
              <a:t>growth options</a:t>
            </a:r>
            <a:r>
              <a:rPr lang="de-CH" sz="1400" dirty="0" smtClean="0">
                <a:solidFill>
                  <a:srgbClr val="5A5A5A"/>
                </a:solidFill>
              </a:rPr>
              <a:t>?</a:t>
            </a:r>
            <a:endParaRPr lang="fr-CH" sz="1400" dirty="0">
              <a:solidFill>
                <a:srgbClr val="5A5A5A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600" y="3488690"/>
            <a:ext cx="2549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>
                <a:solidFill>
                  <a:srgbClr val="5A5A5A"/>
                </a:solidFill>
              </a:rPr>
              <a:t>Does PE firm pay for </a:t>
            </a:r>
            <a:r>
              <a:rPr lang="de-CH" sz="1400" dirty="0">
                <a:solidFill>
                  <a:srgbClr val="0070C0"/>
                </a:solidFill>
              </a:rPr>
              <a:t>operational</a:t>
            </a:r>
            <a:r>
              <a:rPr lang="de-CH" sz="1400" dirty="0">
                <a:solidFill>
                  <a:srgbClr val="5A5A5A"/>
                </a:solidFill>
              </a:rPr>
              <a:t> upside?</a:t>
            </a:r>
            <a:endParaRPr lang="fr-CH" sz="1400" dirty="0">
              <a:solidFill>
                <a:srgbClr val="5A5A5A"/>
              </a:solidFill>
            </a:endParaRPr>
          </a:p>
        </p:txBody>
      </p:sp>
      <p:cxnSp>
        <p:nvCxnSpPr>
          <p:cNvPr id="20" name="Straight Arrow Connector 19"/>
          <p:cNvCxnSpPr>
            <a:stCxn id="14" idx="2"/>
            <a:endCxn id="17" idx="0"/>
          </p:cNvCxnSpPr>
          <p:nvPr/>
        </p:nvCxnSpPr>
        <p:spPr bwMode="auto">
          <a:xfrm>
            <a:off x="7124658" y="3310414"/>
            <a:ext cx="1926" cy="1782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5" idx="2"/>
            <a:endCxn id="18" idx="0"/>
          </p:cNvCxnSpPr>
          <p:nvPr/>
        </p:nvCxnSpPr>
        <p:spPr bwMode="auto">
          <a:xfrm>
            <a:off x="4391440" y="3310414"/>
            <a:ext cx="1926" cy="1782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6" idx="2"/>
            <a:endCxn id="19" idx="0"/>
          </p:cNvCxnSpPr>
          <p:nvPr/>
        </p:nvCxnSpPr>
        <p:spPr bwMode="auto">
          <a:xfrm>
            <a:off x="1658222" y="3094970"/>
            <a:ext cx="1926" cy="393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5600" y="4155926"/>
            <a:ext cx="8036756" cy="523220"/>
          </a:xfrm>
          <a:prstGeom prst="rect">
            <a:avLst/>
          </a:prstGeom>
          <a:noFill/>
          <a:ln w="22225">
            <a:solidFill>
              <a:srgbClr val="5A5A5A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>
                <a:solidFill>
                  <a:srgbClr val="5A5A5A"/>
                </a:solidFill>
              </a:rPr>
              <a:t>Depends on </a:t>
            </a:r>
            <a:r>
              <a:rPr lang="de-CH" sz="1400" i="1" dirty="0" smtClean="0">
                <a:solidFill>
                  <a:srgbClr val="5A5A5A"/>
                </a:solidFill>
              </a:rPr>
              <a:t>relative bargaining power</a:t>
            </a:r>
            <a:r>
              <a:rPr lang="de-CH" sz="1400" dirty="0" smtClean="0">
                <a:solidFill>
                  <a:srgbClr val="5A5A5A"/>
                </a:solidFill>
              </a:rPr>
              <a:t>, i.e., competition among PE firms, incentives to close a deal, expertise </a:t>
            </a:r>
            <a:r>
              <a:rPr lang="de-CH" sz="1400" dirty="0">
                <a:solidFill>
                  <a:srgbClr val="5A5A5A"/>
                </a:solidFill>
              </a:rPr>
              <a:t>of PE firm relative to target firm to implement value </a:t>
            </a:r>
            <a:r>
              <a:rPr lang="de-CH" sz="1400" dirty="0" smtClean="0">
                <a:solidFill>
                  <a:srgbClr val="5A5A5A"/>
                </a:solidFill>
              </a:rPr>
              <a:t>creation.</a:t>
            </a:r>
            <a:endParaRPr lang="de-CH" sz="1400" dirty="0" smtClean="0">
              <a:solidFill>
                <a:srgbClr val="5A5A5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30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i="1" dirty="0" smtClean="0"/>
              <a:t>The </a:t>
            </a:r>
            <a:r>
              <a:rPr lang="en-US" b="1" i="1" dirty="0"/>
              <a:t>flexibility</a:t>
            </a:r>
            <a:r>
              <a:rPr lang="en-US" i="1" dirty="0"/>
              <a:t> of a </a:t>
            </a:r>
            <a:r>
              <a:rPr lang="en-US" i="1" dirty="0" smtClean="0"/>
              <a:t>buy-and-build </a:t>
            </a:r>
            <a:r>
              <a:rPr lang="en-US" i="1" dirty="0"/>
              <a:t>strategy can provide great benefits to the investor when there is major uncertainty about the </a:t>
            </a:r>
            <a:r>
              <a:rPr lang="en-US" b="1" i="1" dirty="0" smtClean="0"/>
              <a:t>consolidation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sz="1400" dirty="0"/>
              <a:t>(Smit 2001</a:t>
            </a:r>
            <a:r>
              <a:rPr lang="en-US" sz="1400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i="1" dirty="0" smtClean="0"/>
              <a:t>Realized</a:t>
            </a:r>
            <a:r>
              <a:rPr lang="en-US" dirty="0" smtClean="0"/>
              <a:t> </a:t>
            </a:r>
            <a:r>
              <a:rPr lang="en-US" dirty="0"/>
              <a:t>follow-up acquisitions are a poor proxy for potential add-on </a:t>
            </a:r>
            <a:r>
              <a:rPr lang="en-US" dirty="0" smtClean="0"/>
              <a:t>targets.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smtClean="0"/>
              <a:t>Anecdotal </a:t>
            </a:r>
            <a:r>
              <a:rPr lang="en-US" dirty="0"/>
              <a:t>evidence </a:t>
            </a:r>
            <a:r>
              <a:rPr lang="en-US" dirty="0" smtClean="0"/>
              <a:t>of propensity to exercise buy-and-build option</a:t>
            </a:r>
            <a:r>
              <a:rPr lang="en-US" dirty="0" smtClean="0"/>
              <a:t>?</a:t>
            </a:r>
          </a:p>
          <a:p>
            <a:pPr lvl="1">
              <a:buFont typeface="Wingdings"/>
              <a:buChar char="à"/>
            </a:pPr>
            <a:r>
              <a:rPr lang="en-US" dirty="0"/>
              <a:t>Use regression approach to predict </a:t>
            </a:r>
            <a:r>
              <a:rPr lang="en-US" i="1" dirty="0"/>
              <a:t>expected</a:t>
            </a:r>
            <a:r>
              <a:rPr lang="en-US" dirty="0"/>
              <a:t> add-on targets.</a:t>
            </a:r>
          </a:p>
          <a:p>
            <a:r>
              <a:rPr lang="en-US" dirty="0" smtClean="0"/>
              <a:t>Consolidation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smtClean="0"/>
              <a:t>Anecdotal evidence on consolidation after PE investment?</a:t>
            </a:r>
          </a:p>
          <a:p>
            <a:pPr lvl="1">
              <a:buFont typeface="Wingdings"/>
              <a:buChar char="à"/>
            </a:pPr>
            <a:r>
              <a:rPr lang="en-US" dirty="0"/>
              <a:t>Industry-specific </a:t>
            </a:r>
            <a:r>
              <a:rPr lang="en-US" dirty="0" smtClean="0"/>
              <a:t>variables to identify consolidation potential, </a:t>
            </a:r>
            <a:r>
              <a:rPr lang="en-US" dirty="0"/>
              <a:t>e.g., fragmentation and competitive </a:t>
            </a:r>
            <a:r>
              <a:rPr lang="en-US" dirty="0" smtClean="0"/>
              <a:t>setting </a:t>
            </a:r>
            <a:r>
              <a:rPr lang="en-US" sz="1200" dirty="0" smtClean="0"/>
              <a:t>(Smit 2001)</a:t>
            </a:r>
          </a:p>
          <a:p>
            <a:pPr lvl="1">
              <a:buFont typeface="Wingdings"/>
              <a:buChar char="à"/>
            </a:pPr>
            <a:r>
              <a:rPr lang="en-US" dirty="0" smtClean="0"/>
              <a:t>Firm-specific variables to identify platform firms, </a:t>
            </a:r>
            <a:r>
              <a:rPr lang="en-US" dirty="0"/>
              <a:t>e.g., leadership </a:t>
            </a:r>
            <a:r>
              <a:rPr lang="en-US" dirty="0" smtClean="0"/>
              <a:t>role </a:t>
            </a:r>
            <a:r>
              <a:rPr lang="en-US" sz="1200" dirty="0" smtClean="0"/>
              <a:t>(Smit 2001)</a:t>
            </a:r>
          </a:p>
          <a:p>
            <a:pPr lvl="1">
              <a:buFont typeface="Wingdings"/>
              <a:buChar char="à"/>
            </a:pPr>
            <a:r>
              <a:rPr lang="en-US" dirty="0" smtClean="0"/>
              <a:t>PE sponsor or fund variables to identify consolidation skills, e.g., operating partners or in-house teams </a:t>
            </a:r>
            <a:r>
              <a:rPr lang="en-US" sz="1200" dirty="0" smtClean="0"/>
              <a:t>(BCG 2012)</a:t>
            </a:r>
            <a:endParaRPr lang="de-CH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 smtClean="0"/>
              <a:t>How to measure buy-and-build?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655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Price premium</a:t>
            </a:r>
          </a:p>
          <a:p>
            <a:pPr lvl="1"/>
            <a:r>
              <a:rPr lang="de-CH" dirty="0" smtClean="0"/>
              <a:t>Industry price multiples vary over time</a:t>
            </a:r>
          </a:p>
          <a:p>
            <a:pPr lvl="1">
              <a:buFont typeface="Wingdings"/>
              <a:buChar char="à"/>
            </a:pPr>
            <a:r>
              <a:rPr lang="de-CH" dirty="0" smtClean="0">
                <a:sym typeface="Wingdings" panose="05000000000000000000" pitchFamily="2" charset="2"/>
              </a:rPr>
              <a:t>Compute industry-year specific benchmark multiple to capture deal premium using market values from Compustat / Datastream or transaction values from SDC Platinum.</a:t>
            </a:r>
            <a:endParaRPr lang="de-CH" dirty="0" smtClean="0"/>
          </a:p>
          <a:p>
            <a:r>
              <a:rPr lang="de-CH" dirty="0" smtClean="0"/>
              <a:t>Control variables</a:t>
            </a:r>
          </a:p>
          <a:p>
            <a:pPr lvl="1"/>
            <a:r>
              <a:rPr lang="de-CH" dirty="0" smtClean="0"/>
              <a:t>Debt financing</a:t>
            </a:r>
          </a:p>
          <a:p>
            <a:pPr lvl="1"/>
            <a:r>
              <a:rPr lang="de-CH" dirty="0" smtClean="0"/>
              <a:t>Sponsor fixed effects and control variables</a:t>
            </a:r>
          </a:p>
          <a:p>
            <a:r>
              <a:rPr lang="de-CH" dirty="0" smtClean="0"/>
              <a:t>Standard errors</a:t>
            </a:r>
          </a:p>
          <a:p>
            <a:pPr lvl="1"/>
            <a:r>
              <a:rPr lang="de-CH" dirty="0" smtClean="0"/>
              <a:t>Cluster by industry / sponsor because deals are concentrated within industries and PE sponsors 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 smtClean="0"/>
              <a:t>Baseline regression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268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ym typeface="Wingdings" panose="05000000000000000000" pitchFamily="2" charset="2"/>
              </a:rPr>
              <a:t>Causal link between expected follow-up acquisitions and initial buyout </a:t>
            </a:r>
            <a:r>
              <a:rPr lang="de-CH" dirty="0" smtClean="0">
                <a:sym typeface="Wingdings" panose="05000000000000000000" pitchFamily="2" charset="2"/>
              </a:rPr>
              <a:t>price.</a:t>
            </a:r>
          </a:p>
          <a:p>
            <a:r>
              <a:rPr lang="de-CH" dirty="0" smtClean="0">
                <a:sym typeface="Wingdings" panose="05000000000000000000" pitchFamily="2" charset="2"/>
              </a:rPr>
              <a:t>Reverse causality</a:t>
            </a:r>
          </a:p>
          <a:p>
            <a:pPr lvl="1"/>
            <a:r>
              <a:rPr lang="de-CH" dirty="0" smtClean="0">
                <a:sym typeface="Wingdings" panose="05000000000000000000" pitchFamily="2" charset="2"/>
              </a:rPr>
              <a:t>Price premiums and need </a:t>
            </a:r>
            <a:r>
              <a:rPr lang="de-CH" dirty="0">
                <a:sym typeface="Wingdings" panose="05000000000000000000" pitchFamily="2" charset="2"/>
              </a:rPr>
              <a:t>to create value through growth </a:t>
            </a:r>
            <a:r>
              <a:rPr lang="de-CH" dirty="0" smtClean="0">
                <a:sym typeface="Wingdings" panose="05000000000000000000" pitchFamily="2" charset="2"/>
              </a:rPr>
              <a:t>are rising </a:t>
            </a:r>
            <a:r>
              <a:rPr lang="de-CH" sz="1200" dirty="0">
                <a:sym typeface="Wingdings" panose="05000000000000000000" pitchFamily="2" charset="2"/>
              </a:rPr>
              <a:t>(BCG 2012</a:t>
            </a:r>
            <a:r>
              <a:rPr lang="de-CH" sz="1200" dirty="0" smtClean="0">
                <a:sym typeface="Wingdings" panose="05000000000000000000" pitchFamily="2" charset="2"/>
              </a:rPr>
              <a:t>)</a:t>
            </a:r>
            <a:r>
              <a:rPr lang="de-CH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de-CH" dirty="0" smtClean="0">
                <a:sym typeface="Wingdings" panose="05000000000000000000" pitchFamily="2" charset="2"/>
              </a:rPr>
              <a:t>I’m not sure whether excluding highest transaction prices takes care of reverse causality.</a:t>
            </a:r>
          </a:p>
          <a:p>
            <a:r>
              <a:rPr lang="de-CH" dirty="0" smtClean="0">
                <a:sym typeface="Wingdings" panose="05000000000000000000" pitchFamily="2" charset="2"/>
              </a:rPr>
              <a:t>Other </a:t>
            </a:r>
            <a:r>
              <a:rPr lang="de-CH" dirty="0" smtClean="0">
                <a:sym typeface="Wingdings" panose="05000000000000000000" pitchFamily="2" charset="2"/>
              </a:rPr>
              <a:t>endogeneity concerns</a:t>
            </a:r>
          </a:p>
          <a:p>
            <a:pPr lvl="1"/>
            <a:r>
              <a:rPr lang="de-CH" dirty="0" smtClean="0">
                <a:sym typeface="Wingdings" panose="05000000000000000000" pitchFamily="2" charset="2"/>
              </a:rPr>
              <a:t>Unobservable factors, e.g., market timing, regulatory shocks, capital </a:t>
            </a:r>
            <a:r>
              <a:rPr lang="de-CH" dirty="0" smtClean="0">
                <a:sym typeface="Wingdings" panose="05000000000000000000" pitchFamily="2" charset="2"/>
              </a:rPr>
              <a:t>liquidity drive </a:t>
            </a:r>
            <a:r>
              <a:rPr lang="de-CH" dirty="0" smtClean="0">
                <a:sym typeface="Wingdings" panose="05000000000000000000" pitchFamily="2" charset="2"/>
              </a:rPr>
              <a:t>up buyout prices and merger activity.</a:t>
            </a:r>
          </a:p>
          <a:p>
            <a:pPr lvl="1">
              <a:buFont typeface="Wingdings"/>
              <a:buChar char="à"/>
            </a:pPr>
            <a:r>
              <a:rPr lang="de-CH" dirty="0" smtClean="0">
                <a:sym typeface="Wingdings" panose="05000000000000000000" pitchFamily="2" charset="2"/>
              </a:rPr>
              <a:t>Include industry-year fixed </a:t>
            </a:r>
            <a:r>
              <a:rPr lang="de-CH" dirty="0" smtClean="0">
                <a:sym typeface="Wingdings" panose="05000000000000000000" pitchFamily="2" charset="2"/>
              </a:rPr>
              <a:t>effects. Is there sufficient </a:t>
            </a:r>
            <a:r>
              <a:rPr lang="de-CH" dirty="0" smtClean="0">
                <a:sym typeface="Wingdings" panose="05000000000000000000" pitchFamily="2" charset="2"/>
              </a:rPr>
              <a:t>variation</a:t>
            </a:r>
            <a:r>
              <a:rPr lang="de-CH" dirty="0" smtClean="0">
                <a:sym typeface="Wingdings" panose="05000000000000000000" pitchFamily="2" charset="2"/>
              </a:rPr>
              <a:t>?</a:t>
            </a:r>
            <a:endParaRPr lang="de-CH" dirty="0" smtClean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de-CH" dirty="0" smtClean="0">
                <a:sym typeface="Wingdings" panose="05000000000000000000" pitchFamily="2" charset="2"/>
              </a:rPr>
              <a:t>IV-regression using instrument </a:t>
            </a:r>
            <a:r>
              <a:rPr lang="de-CH" i="1" dirty="0" smtClean="0">
                <a:sym typeface="Wingdings" panose="05000000000000000000" pitchFamily="2" charset="2"/>
              </a:rPr>
              <a:t>local market B&amp;B </a:t>
            </a:r>
            <a:r>
              <a:rPr lang="de-CH" i="1" dirty="0" smtClean="0">
                <a:sym typeface="Wingdings" panose="05000000000000000000" pitchFamily="2" charset="2"/>
              </a:rPr>
              <a:t>share</a:t>
            </a:r>
          </a:p>
          <a:p>
            <a:pPr lvl="1">
              <a:buFont typeface="Wingdings"/>
              <a:buChar char="à"/>
            </a:pPr>
            <a:r>
              <a:rPr lang="de-CH" dirty="0" smtClean="0">
                <a:sym typeface="Wingdings" panose="05000000000000000000" pitchFamily="2" charset="2"/>
              </a:rPr>
              <a:t>Alternative instrument? </a:t>
            </a:r>
            <a:r>
              <a:rPr lang="de-CH" i="1" dirty="0" smtClean="0">
                <a:sym typeface="Wingdings" panose="05000000000000000000" pitchFamily="2" charset="2"/>
              </a:rPr>
              <a:t>Local </a:t>
            </a:r>
            <a:r>
              <a:rPr lang="de-CH" i="1" dirty="0">
                <a:sym typeface="Wingdings" panose="05000000000000000000" pitchFamily="2" charset="2"/>
              </a:rPr>
              <a:t>market B&amp;B share </a:t>
            </a:r>
            <a:r>
              <a:rPr lang="de-CH" i="1" dirty="0" smtClean="0">
                <a:sym typeface="Wingdings" panose="05000000000000000000" pitchFamily="2" charset="2"/>
              </a:rPr>
              <a:t>d</a:t>
            </a:r>
            <a:r>
              <a:rPr lang="de-CH" dirty="0" smtClean="0">
                <a:sym typeface="Wingdings" panose="05000000000000000000" pitchFamily="2" charset="2"/>
              </a:rPr>
              <a:t>epends on PE firm competition for platform firms and availability of platform firms; both should affect the price</a:t>
            </a:r>
            <a:endParaRPr lang="de-CH" dirty="0" smtClean="0">
              <a:sym typeface="Wingdings" panose="05000000000000000000" pitchFamily="2" charset="2"/>
            </a:endParaRPr>
          </a:p>
          <a:p>
            <a:pPr lvl="1"/>
            <a:endParaRPr lang="de-CH" dirty="0" smtClean="0">
              <a:sym typeface="Wingdings" panose="05000000000000000000" pitchFamily="2" charset="2"/>
            </a:endParaRPr>
          </a:p>
          <a:p>
            <a:pPr lvl="1"/>
            <a:endParaRPr lang="de-CH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endParaRPr lang="de-CH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 smtClean="0"/>
              <a:t>Endogeneity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37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argue that link between </a:t>
            </a:r>
            <a:r>
              <a:rPr lang="de-CH" dirty="0">
                <a:sym typeface="Wingdings" panose="05000000000000000000" pitchFamily="2" charset="2"/>
              </a:rPr>
              <a:t>expected follow-up acquisitions and initial buyout </a:t>
            </a:r>
            <a:r>
              <a:rPr lang="de-CH" dirty="0" smtClean="0">
                <a:sym typeface="Wingdings" panose="05000000000000000000" pitchFamily="2" charset="2"/>
              </a:rPr>
              <a:t>price is due to </a:t>
            </a:r>
            <a:r>
              <a:rPr lang="de-CH" dirty="0" smtClean="0">
                <a:sym typeface="Wingdings" panose="05000000000000000000" pitchFamily="2" charset="2"/>
              </a:rPr>
              <a:t>synergy potential.</a:t>
            </a:r>
          </a:p>
          <a:p>
            <a:pPr lvl="1"/>
            <a:r>
              <a:rPr lang="de-CH" dirty="0" smtClean="0">
                <a:sym typeface="Wingdings" panose="05000000000000000000" pitchFamily="2" charset="2"/>
              </a:rPr>
              <a:t>This seems difficult to prove, e.g., Blackstone acquired Hilton at a substantial premium because «real estate was cheaper on the screen that on the streets»; later Hilton expanded into Asia and luxury segment </a:t>
            </a:r>
            <a:r>
              <a:rPr lang="de-CH" sz="1200" dirty="0" smtClean="0">
                <a:sym typeface="Wingdings" panose="05000000000000000000" pitchFamily="2" charset="2"/>
              </a:rPr>
              <a:t>(Bloomberg)</a:t>
            </a:r>
            <a:r>
              <a:rPr lang="de-CH" dirty="0" smtClean="0">
                <a:sym typeface="Wingdings" panose="05000000000000000000" pitchFamily="2" charset="2"/>
              </a:rPr>
              <a:t>.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 smtClean="0">
                <a:sym typeface="Wingdings" panose="05000000000000000000" pitchFamily="2" charset="2"/>
              </a:rPr>
              <a:t>Alternative </a:t>
            </a:r>
            <a:r>
              <a:rPr lang="de-CH" dirty="0" smtClean="0">
                <a:sym typeface="Wingdings" panose="05000000000000000000" pitchFamily="2" charset="2"/>
              </a:rPr>
              <a:t>interpretations</a:t>
            </a:r>
          </a:p>
          <a:p>
            <a:pPr lvl="1"/>
            <a:r>
              <a:rPr lang="de-CH" dirty="0" smtClean="0">
                <a:sym typeface="Wingdings" panose="05000000000000000000" pitchFamily="2" charset="2"/>
              </a:rPr>
              <a:t>Industry life-cycle: at the beginning, uncertainty </a:t>
            </a:r>
            <a:r>
              <a:rPr lang="de-CH" dirty="0" smtClean="0">
                <a:sym typeface="Wingdings" panose="05000000000000000000" pitchFamily="2" charset="2"/>
              </a:rPr>
              <a:t>about future profitability </a:t>
            </a:r>
            <a:r>
              <a:rPr lang="de-CH" dirty="0" smtClean="0">
                <a:sym typeface="Wingdings" panose="05000000000000000000" pitchFamily="2" charset="2"/>
              </a:rPr>
              <a:t>raises values. Over time, firm exit through bankruptcy and takeover increases.</a:t>
            </a:r>
          </a:p>
          <a:p>
            <a:pPr lvl="1"/>
            <a:r>
              <a:rPr lang="de-CH" dirty="0" smtClean="0">
                <a:sym typeface="Wingdings" panose="05000000000000000000" pitchFamily="2" charset="2"/>
              </a:rPr>
              <a:t>Firm CEO skills: </a:t>
            </a:r>
            <a:r>
              <a:rPr lang="de-CH" dirty="0" smtClean="0">
                <a:sym typeface="Wingdings" panose="05000000000000000000" pitchFamily="2" charset="2"/>
              </a:rPr>
              <a:t>great </a:t>
            </a:r>
            <a:r>
              <a:rPr lang="de-CH" dirty="0" smtClean="0">
                <a:sym typeface="Wingdings" panose="05000000000000000000" pitchFamily="2" charset="2"/>
              </a:rPr>
              <a:t>CEOs should receive the highest share price and more assets under their </a:t>
            </a:r>
            <a:r>
              <a:rPr lang="de-CH" dirty="0" smtClean="0">
                <a:sym typeface="Wingdings" panose="05000000000000000000" pitchFamily="2" charset="2"/>
              </a:rPr>
              <a:t>control.</a:t>
            </a:r>
            <a:endParaRPr lang="de-CH" dirty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de-CH" dirty="0"/>
              <a:t>Explore news </a:t>
            </a:r>
            <a:r>
              <a:rPr lang="de-CH" dirty="0" smtClean="0"/>
              <a:t>buyout announcements using Factiva</a:t>
            </a:r>
            <a:r>
              <a:rPr lang="de-CH" dirty="0"/>
              <a:t> </a:t>
            </a:r>
            <a:r>
              <a:rPr lang="de-CH" dirty="0" smtClean="0"/>
              <a:t>for 128 buyouts classified as B&amp;B or all 1,155 buyouts, e.g., </a:t>
            </a:r>
            <a:r>
              <a:rPr lang="de-CH" i="1" dirty="0"/>
              <a:t>«The investor justified this price by arguing that the firm provided a platform for developing the food business in Europe»</a:t>
            </a:r>
            <a:r>
              <a:rPr lang="de-CH" dirty="0"/>
              <a:t> </a:t>
            </a:r>
            <a:r>
              <a:rPr lang="de-CH" sz="1200" dirty="0"/>
              <a:t>(Smit, 2001</a:t>
            </a:r>
            <a:r>
              <a:rPr lang="de-CH" sz="1200" dirty="0" smtClean="0"/>
              <a:t>)</a:t>
            </a:r>
            <a:endParaRPr lang="de-CH" sz="1200" dirty="0" smtClean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the </a:t>
            </a:r>
            <a:r>
              <a:rPr lang="en-US" dirty="0" smtClean="0"/>
              <a:t>platform firms </a:t>
            </a:r>
            <a:r>
              <a:rPr lang="en-US" dirty="0"/>
              <a:t>themselves not conduct the acquisitions, i.e., why does it require a PE investor? </a:t>
            </a:r>
            <a:r>
              <a:rPr lang="en-US" dirty="0" smtClean="0"/>
              <a:t>Apparently, the </a:t>
            </a:r>
            <a:r>
              <a:rPr lang="en-US" dirty="0"/>
              <a:t>platform firms </a:t>
            </a:r>
            <a:r>
              <a:rPr lang="en-US" dirty="0" smtClean="0"/>
              <a:t>have </a:t>
            </a:r>
            <a:r>
              <a:rPr lang="en-US" dirty="0"/>
              <a:t>prior merger experience </a:t>
            </a:r>
            <a:r>
              <a:rPr lang="en-US" sz="1400" dirty="0"/>
              <a:t>(Hammer et al. 2017</a:t>
            </a:r>
            <a:r>
              <a:rPr lang="en-US" sz="1400" dirty="0" smtClean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Lacking expertise provided by PE firm </a:t>
            </a:r>
            <a:r>
              <a:rPr lang="en-US" sz="1200" dirty="0"/>
              <a:t>(BCG 2012)</a:t>
            </a:r>
            <a:endParaRPr lang="de-CH" sz="1200" dirty="0"/>
          </a:p>
          <a:p>
            <a:pPr lvl="1"/>
            <a:r>
              <a:rPr lang="en-US" dirty="0"/>
              <a:t>Incentive </a:t>
            </a:r>
            <a:r>
              <a:rPr lang="en-US" dirty="0" smtClean="0"/>
              <a:t>issue, e.g., short-term </a:t>
            </a:r>
            <a:r>
              <a:rPr lang="en-US" dirty="0"/>
              <a:t>horizon of current </a:t>
            </a:r>
            <a:r>
              <a:rPr lang="en-US" dirty="0" smtClean="0"/>
              <a:t>CEO or shareholders</a:t>
            </a:r>
            <a:endParaRPr lang="de-CH" dirty="0"/>
          </a:p>
          <a:p>
            <a:pPr lvl="1"/>
            <a:r>
              <a:rPr lang="en-US" dirty="0"/>
              <a:t>Risk aversion of current CEO or </a:t>
            </a:r>
            <a:r>
              <a:rPr lang="de-CH" dirty="0" smtClean="0"/>
              <a:t>shareholders</a:t>
            </a:r>
            <a:endParaRPr lang="de-CH" dirty="0"/>
          </a:p>
          <a:p>
            <a:pPr lvl="1"/>
            <a:r>
              <a:rPr lang="en-US" dirty="0"/>
              <a:t>Financing </a:t>
            </a:r>
            <a:r>
              <a:rPr lang="en-US" dirty="0" smtClean="0"/>
              <a:t>constraints, i.e., PE </a:t>
            </a:r>
            <a:r>
              <a:rPr lang="en-US" dirty="0"/>
              <a:t>investor might lower debt financing </a:t>
            </a:r>
            <a:r>
              <a:rPr lang="en-US" dirty="0" smtClean="0"/>
              <a:t>costs</a:t>
            </a:r>
          </a:p>
          <a:p>
            <a:pPr lvl="1"/>
            <a:endParaRPr lang="en-US" dirty="0"/>
          </a:p>
          <a:p>
            <a:r>
              <a:rPr lang="en-US" dirty="0" smtClean="0"/>
              <a:t>What is the risk of implementing buy-and-build strategies for PE firms, e.g., if option is not exercised?</a:t>
            </a:r>
            <a:endParaRPr lang="de-CH" dirty="0"/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Follow-up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de titr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Présentation template_simplified.pptx" id="{246DC036-700D-46CC-88B9-D4819D2EA8A6}" vid="{04CE6A20-EA66-407F-9D63-2866AEF8D328}"/>
    </a:ext>
  </a:extLst>
</a:theme>
</file>

<file path=ppt/theme/theme2.xml><?xml version="1.0" encoding="utf-8"?>
<a:theme xmlns:a="http://schemas.openxmlformats.org/drawingml/2006/main" name="Thème Turquois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ésentation template_simplified.pptx" id="{246DC036-700D-46CC-88B9-D4819D2EA8A6}" vid="{6DC98A46-137C-4E0C-BC1D-54B1C6AC6C88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simplified</Template>
  <TotalTime>0</TotalTime>
  <Words>824</Words>
  <Application>Microsoft Office PowerPoint</Application>
  <PresentationFormat>On-screen Show (16:9)</PresentationFormat>
  <Paragraphs>85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Slide de titre</vt:lpstr>
      <vt:lpstr>Thème Turquoise</vt:lpstr>
      <vt:lpstr>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ECOLE HOTELIERE LAUSANNE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BERCHTOLD Demian</dc:creator>
  <cp:lastModifiedBy>dberch</cp:lastModifiedBy>
  <cp:revision>232</cp:revision>
  <dcterms:created xsi:type="dcterms:W3CDTF">2016-09-16T14:52:50Z</dcterms:created>
  <dcterms:modified xsi:type="dcterms:W3CDTF">2018-07-04T11:01:07Z</dcterms:modified>
</cp:coreProperties>
</file>