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1"/>
    <p:sldMasterId id="2147483737" r:id="rId2"/>
  </p:sldMasterIdLst>
  <p:notesMasterIdLst>
    <p:notesMasterId r:id="rId9"/>
  </p:notesMasterIdLst>
  <p:handoutMasterIdLst>
    <p:handoutMasterId r:id="rId10"/>
  </p:handoutMasterIdLst>
  <p:sldIdLst>
    <p:sldId id="257" r:id="rId3"/>
    <p:sldId id="337" r:id="rId4"/>
    <p:sldId id="340" r:id="rId5"/>
    <p:sldId id="345" r:id="rId6"/>
    <p:sldId id="353" r:id="rId7"/>
    <p:sldId id="354" r:id="rId8"/>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os="55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72"/>
    <a:srgbClr val="5A5A5A"/>
    <a:srgbClr val="EA7600"/>
    <a:srgbClr val="71A6B1"/>
    <a:srgbClr val="64A711"/>
    <a:srgbClr val="BF9474"/>
    <a:srgbClr val="E2001A"/>
    <a:srgbClr val="702082"/>
    <a:srgbClr val="000000"/>
    <a:srgbClr val="0000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4" autoAdjust="0"/>
    <p:restoredTop sz="78967" autoAdjust="0"/>
  </p:normalViewPr>
  <p:slideViewPr>
    <p:cSldViewPr snapToObjects="1" showGuides="1">
      <p:cViewPr varScale="1">
        <p:scale>
          <a:sx n="91" d="100"/>
          <a:sy n="91" d="100"/>
        </p:scale>
        <p:origin x="1278" y="84"/>
      </p:cViewPr>
      <p:guideLst>
        <p:guide orient="horz" pos="3239"/>
        <p:guide pos="5584"/>
      </p:guideLst>
    </p:cSldViewPr>
  </p:slideViewPr>
  <p:outlineViewPr>
    <p:cViewPr>
      <p:scale>
        <a:sx n="33" d="100"/>
        <a:sy n="33" d="100"/>
      </p:scale>
      <p:origin x="0" y="-5988"/>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98" d="100"/>
          <a:sy n="98" d="100"/>
        </p:scale>
        <p:origin x="351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580799-5268-B44C-8B5E-B697590FE133}" type="slidenum">
              <a:rPr lang="fr-FR" smtClean="0"/>
              <a:t>‹#›</a:t>
            </a:fld>
            <a:endParaRPr lang="fr-FR"/>
          </a:p>
        </p:txBody>
      </p:sp>
      <p:pic>
        <p:nvPicPr>
          <p:cNvPr id="6" name="Image 5" descr="Commun:1HAVAS:512_Ecole hoteliere de Lausanne:Divers:Logo:ARCHE_EHL.eps"/>
          <p:cNvPicPr/>
          <p:nvPr/>
        </p:nvPicPr>
        <p:blipFill>
          <a:blip r:embed="rId2" cstate="screen">
            <a:extLst>
              <a:ext uri="{28A0092B-C50C-407E-A947-70E740481C1C}">
                <a14:useLocalDpi xmlns:a14="http://schemas.microsoft.com/office/drawing/2010/main"/>
              </a:ext>
            </a:extLst>
          </a:blip>
          <a:srcRect/>
          <a:stretch>
            <a:fillRect/>
          </a:stretch>
        </p:blipFill>
        <p:spPr bwMode="auto">
          <a:xfrm>
            <a:off x="188640" y="179705"/>
            <a:ext cx="650240" cy="359410"/>
          </a:xfrm>
          <a:prstGeom prst="rect">
            <a:avLst/>
          </a:prstGeom>
          <a:noFill/>
          <a:ln>
            <a:noFill/>
          </a:ln>
        </p:spPr>
      </p:pic>
    </p:spTree>
    <p:extLst>
      <p:ext uri="{BB962C8B-B14F-4D97-AF65-F5344CB8AC3E}">
        <p14:creationId xmlns:p14="http://schemas.microsoft.com/office/powerpoint/2010/main" val="35219842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1CFE5-FFCE-41E7-B80F-1A204EE41046}" type="datetimeFigureOut">
              <a:rPr lang="fr-FR" smtClean="0"/>
              <a:t>04/07/2018</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B45C0-425D-A944-91CF-945027548EA6}" type="slidenum">
              <a:rPr lang="fr-FR" smtClean="0"/>
              <a:t>‹#›</a:t>
            </a:fld>
            <a:endParaRPr lang="fr-FR"/>
          </a:p>
        </p:txBody>
      </p:sp>
    </p:spTree>
    <p:extLst>
      <p:ext uri="{BB962C8B-B14F-4D97-AF65-F5344CB8AC3E}">
        <p14:creationId xmlns:p14="http://schemas.microsoft.com/office/powerpoint/2010/main" val="88766416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The setting is absolutely ideal!</a:t>
            </a:r>
          </a:p>
          <a:p>
            <a:r>
              <a:rPr lang="en-US" noProof="0" dirty="0" smtClean="0"/>
              <a:t>Paper = well-written, easy-to-read, clear and concise.</a:t>
            </a:r>
          </a:p>
          <a:p>
            <a:r>
              <a:rPr lang="en-US" noProof="0" dirty="0" smtClean="0"/>
              <a:t>Considering the perspective of institutional investors = a genuine and important contribution!</a:t>
            </a:r>
            <a:endParaRPr lang="en-US" noProof="0" dirty="0"/>
          </a:p>
        </p:txBody>
      </p:sp>
      <p:sp>
        <p:nvSpPr>
          <p:cNvPr id="4" name="Slide Number Placeholder 3"/>
          <p:cNvSpPr>
            <a:spLocks noGrp="1"/>
          </p:cNvSpPr>
          <p:nvPr>
            <p:ph type="sldNum" sz="quarter" idx="10"/>
          </p:nvPr>
        </p:nvSpPr>
        <p:spPr/>
        <p:txBody>
          <a:bodyPr/>
          <a:lstStyle/>
          <a:p>
            <a:fld id="{BBEB45C0-425D-A944-91CF-945027548EA6}" type="slidenum">
              <a:rPr lang="fr-FR" smtClean="0"/>
              <a:t>2</a:t>
            </a:fld>
            <a:endParaRPr lang="fr-FR"/>
          </a:p>
        </p:txBody>
      </p:sp>
    </p:spTree>
    <p:extLst>
      <p:ext uri="{BB962C8B-B14F-4D97-AF65-F5344CB8AC3E}">
        <p14:creationId xmlns:p14="http://schemas.microsoft.com/office/powerpoint/2010/main" val="21966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DR = discount rate</a:t>
            </a:r>
          </a:p>
          <a:p>
            <a:r>
              <a:rPr lang="fr-CH" dirty="0" smtClean="0"/>
              <a:t>ER = </a:t>
            </a:r>
            <a:r>
              <a:rPr lang="fr-CH" dirty="0" err="1" smtClean="0"/>
              <a:t>expected</a:t>
            </a:r>
            <a:r>
              <a:rPr lang="fr-CH" dirty="0" smtClean="0"/>
              <a:t> return</a:t>
            </a:r>
            <a:endParaRPr lang="en-US" dirty="0"/>
          </a:p>
        </p:txBody>
      </p:sp>
      <p:sp>
        <p:nvSpPr>
          <p:cNvPr id="4" name="Slide Number Placeholder 3"/>
          <p:cNvSpPr>
            <a:spLocks noGrp="1"/>
          </p:cNvSpPr>
          <p:nvPr>
            <p:ph type="sldNum" sz="quarter" idx="10"/>
          </p:nvPr>
        </p:nvSpPr>
        <p:spPr/>
        <p:txBody>
          <a:bodyPr/>
          <a:lstStyle/>
          <a:p>
            <a:fld id="{BBEB45C0-425D-A944-91CF-945027548EA6}" type="slidenum">
              <a:rPr lang="fr-FR" smtClean="0"/>
              <a:t>3</a:t>
            </a:fld>
            <a:endParaRPr lang="fr-FR"/>
          </a:p>
        </p:txBody>
      </p:sp>
    </p:spTree>
    <p:extLst>
      <p:ext uri="{BB962C8B-B14F-4D97-AF65-F5344CB8AC3E}">
        <p14:creationId xmlns:p14="http://schemas.microsoft.com/office/powerpoint/2010/main" val="1736935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EB45C0-425D-A944-91CF-945027548EA6}" type="slidenum">
              <a:rPr lang="fr-FR" smtClean="0"/>
              <a:t>4</a:t>
            </a:fld>
            <a:endParaRPr lang="fr-FR"/>
          </a:p>
        </p:txBody>
      </p:sp>
    </p:spTree>
    <p:extLst>
      <p:ext uri="{BB962C8B-B14F-4D97-AF65-F5344CB8AC3E}">
        <p14:creationId xmlns:p14="http://schemas.microsoft.com/office/powerpoint/2010/main" val="188771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EB45C0-425D-A944-91CF-945027548EA6}" type="slidenum">
              <a:rPr lang="fr-FR" smtClean="0"/>
              <a:t>5</a:t>
            </a:fld>
            <a:endParaRPr lang="fr-FR"/>
          </a:p>
        </p:txBody>
      </p:sp>
    </p:spTree>
    <p:extLst>
      <p:ext uri="{BB962C8B-B14F-4D97-AF65-F5344CB8AC3E}">
        <p14:creationId xmlns:p14="http://schemas.microsoft.com/office/powerpoint/2010/main" val="1709727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EB45C0-425D-A944-91CF-945027548EA6}" type="slidenum">
              <a:rPr lang="fr-FR" smtClean="0"/>
              <a:t>6</a:t>
            </a:fld>
            <a:endParaRPr lang="fr-FR"/>
          </a:p>
        </p:txBody>
      </p:sp>
    </p:spTree>
    <p:extLst>
      <p:ext uri="{BB962C8B-B14F-4D97-AF65-F5344CB8AC3E}">
        <p14:creationId xmlns:p14="http://schemas.microsoft.com/office/powerpoint/2010/main" val="183306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re_Nom Speaker">
    <p:spTree>
      <p:nvGrpSpPr>
        <p:cNvPr id="1" name=""/>
        <p:cNvGrpSpPr/>
        <p:nvPr/>
      </p:nvGrpSpPr>
      <p:grpSpPr>
        <a:xfrm>
          <a:off x="0" y="0"/>
          <a:ext cx="0" cy="0"/>
          <a:chOff x="0" y="0"/>
          <a:chExt cx="0" cy="0"/>
        </a:xfrm>
      </p:grpSpPr>
      <p:pic>
        <p:nvPicPr>
          <p:cNvPr id="14" name="Picture 2" descr="C:\Users\mbrazzola\Downloads\_DSC2632.jpg"/>
          <p:cNvPicPr>
            <a:picLocks noChangeAspect="1" noChangeArrowheads="1"/>
          </p:cNvPicPr>
          <p:nvPr userDrawn="1"/>
        </p:nvPicPr>
        <p:blipFill rotWithShape="1">
          <a:blip r:embed="rId2" cstate="screen">
            <a:extLst>
              <a:ext uri="{28A0092B-C50C-407E-A947-70E740481C1C}">
                <a14:useLocalDpi xmlns:a14="http://schemas.microsoft.com/office/drawing/2010/main"/>
              </a:ext>
            </a:extLst>
          </a:blip>
          <a:srcRect/>
          <a:stretch/>
        </p:blipFill>
        <p:spPr bwMode="auto">
          <a:xfrm>
            <a:off x="-1" y="1"/>
            <a:ext cx="9144001" cy="5143500"/>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er 2"/>
          <p:cNvGrpSpPr/>
          <p:nvPr userDrawn="1"/>
        </p:nvGrpSpPr>
        <p:grpSpPr>
          <a:xfrm>
            <a:off x="0" y="3467100"/>
            <a:ext cx="9154800" cy="1676400"/>
            <a:chOff x="1" y="2421202"/>
            <a:chExt cx="9154800" cy="1676400"/>
          </a:xfrm>
        </p:grpSpPr>
        <p:sp>
          <p:nvSpPr>
            <p:cNvPr id="5" name="Rectangle 4"/>
            <p:cNvSpPr/>
            <p:nvPr userDrawn="1"/>
          </p:nvSpPr>
          <p:spPr>
            <a:xfrm>
              <a:off x="1" y="2421202"/>
              <a:ext cx="9154800" cy="1676400"/>
            </a:xfrm>
            <a:prstGeom prst="rect">
              <a:avLst/>
            </a:prstGeom>
            <a:solidFill>
              <a:srgbClr val="003B49">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0" cap="all" dirty="0">
                <a:solidFill>
                  <a:schemeClr val="bg1"/>
                </a:solidFill>
                <a:latin typeface="Arial"/>
                <a:cs typeface="Arial"/>
              </a:endParaRPr>
            </a:p>
          </p:txBody>
        </p:sp>
        <p:cxnSp>
          <p:nvCxnSpPr>
            <p:cNvPr id="6" name="Connecteur droit 5"/>
            <p:cNvCxnSpPr/>
            <p:nvPr userDrawn="1"/>
          </p:nvCxnSpPr>
          <p:spPr>
            <a:xfrm>
              <a:off x="457200" y="2655365"/>
              <a:ext cx="8229600" cy="0"/>
            </a:xfrm>
            <a:prstGeom prst="line">
              <a:avLst/>
            </a:prstGeom>
            <a:ln w="19050" cmpd="sng">
              <a:solidFill>
                <a:schemeClr val="bg1"/>
              </a:solidFill>
            </a:ln>
          </p:spPr>
          <p:style>
            <a:lnRef idx="1">
              <a:schemeClr val="dk1"/>
            </a:lnRef>
            <a:fillRef idx="0">
              <a:schemeClr val="dk1"/>
            </a:fillRef>
            <a:effectRef idx="0">
              <a:schemeClr val="dk1"/>
            </a:effectRef>
            <a:fontRef idx="minor">
              <a:schemeClr val="tx1"/>
            </a:fontRef>
          </p:style>
        </p:cxnSp>
        <p:pic>
          <p:nvPicPr>
            <p:cNvPr id="7" name="Image 6" descr="hs_Logo_blanc_2.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54789" y="3479503"/>
              <a:ext cx="1327068" cy="402142"/>
            </a:xfrm>
            <a:prstGeom prst="rect">
              <a:avLst/>
            </a:prstGeom>
          </p:spPr>
        </p:pic>
        <p:pic>
          <p:nvPicPr>
            <p:cNvPr id="8" name="Image 7" descr="HES·S fran._all._angl. blanc.eps"/>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46437" y="3479503"/>
              <a:ext cx="706120" cy="489240"/>
            </a:xfrm>
            <a:prstGeom prst="rect">
              <a:avLst/>
            </a:prstGeom>
          </p:spPr>
        </p:pic>
        <p:pic>
          <p:nvPicPr>
            <p:cNvPr id="10" name="Image 9" descr="NEA S&amp;C blanc logo.eps"/>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226732" y="3517107"/>
              <a:ext cx="435747" cy="403066"/>
            </a:xfrm>
            <a:prstGeom prst="rect">
              <a:avLst/>
            </a:prstGeom>
          </p:spPr>
        </p:pic>
      </p:grpSp>
      <p:sp>
        <p:nvSpPr>
          <p:cNvPr id="2" name="Titre 1"/>
          <p:cNvSpPr>
            <a:spLocks noGrp="1"/>
          </p:cNvSpPr>
          <p:nvPr>
            <p:ph type="ctrTitle"/>
          </p:nvPr>
        </p:nvSpPr>
        <p:spPr>
          <a:xfrm>
            <a:off x="457200" y="3731400"/>
            <a:ext cx="7772400" cy="519352"/>
          </a:xfrm>
          <a:prstGeom prst="rect">
            <a:avLst/>
          </a:prstGeom>
        </p:spPr>
        <p:txBody>
          <a:bodyPr>
            <a:normAutofit/>
          </a:bodyPr>
          <a:lstStyle>
            <a:lvl1pPr algn="l">
              <a:defRPr sz="3200" cap="all">
                <a:solidFill>
                  <a:schemeClr val="bg1"/>
                </a:solidFill>
                <a:latin typeface="Arial"/>
                <a:cs typeface="Arial"/>
              </a:defRPr>
            </a:lvl1pPr>
          </a:lstStyle>
          <a:p>
            <a:r>
              <a:rPr lang="fr-CH" dirty="0" smtClean="0"/>
              <a:t>Cliquez et modifiez le titre</a:t>
            </a:r>
            <a:endParaRPr lang="fr-FR" dirty="0"/>
          </a:p>
        </p:txBody>
      </p:sp>
      <p:sp>
        <p:nvSpPr>
          <p:cNvPr id="9" name="Espace réservé du texte 8"/>
          <p:cNvSpPr>
            <a:spLocks noGrp="1"/>
          </p:cNvSpPr>
          <p:nvPr>
            <p:ph type="body" sz="quarter" idx="13" hasCustomPrompt="1"/>
          </p:nvPr>
        </p:nvSpPr>
        <p:spPr>
          <a:xfrm>
            <a:off x="457199" y="4288852"/>
            <a:ext cx="7864475" cy="312749"/>
          </a:xfrm>
          <a:prstGeom prst="rect">
            <a:avLst/>
          </a:prstGeom>
        </p:spPr>
        <p:txBody>
          <a:bodyPr/>
          <a:lstStyle>
            <a:lvl1pPr marL="0" indent="0">
              <a:buNone/>
              <a:defRPr sz="1600" cap="all">
                <a:solidFill>
                  <a:srgbClr val="FFFFFF"/>
                </a:solidFill>
                <a:latin typeface="Arial"/>
                <a:cs typeface="Arial"/>
              </a:defRPr>
            </a:lvl1pPr>
            <a:lvl2pPr marL="457200" indent="0">
              <a:buNone/>
              <a:defRPr>
                <a:solidFill>
                  <a:srgbClr val="FFFFFF"/>
                </a:solidFill>
              </a:defRPr>
            </a:lvl2pPr>
          </a:lstStyle>
          <a:p>
            <a:pPr lvl="0"/>
            <a:r>
              <a:rPr lang="fr-CH" dirty="0" smtClean="0"/>
              <a:t>Nom du speaker</a:t>
            </a:r>
          </a:p>
        </p:txBody>
      </p:sp>
      <p:sp>
        <p:nvSpPr>
          <p:cNvPr id="13" name="Espace réservé du contenu 12"/>
          <p:cNvSpPr>
            <a:spLocks noGrp="1"/>
          </p:cNvSpPr>
          <p:nvPr>
            <p:ph sz="quarter" idx="14" hasCustomPrompt="1"/>
          </p:nvPr>
        </p:nvSpPr>
        <p:spPr>
          <a:xfrm>
            <a:off x="457199" y="4636514"/>
            <a:ext cx="7704881" cy="312441"/>
          </a:xfrm>
          <a:prstGeom prst="rect">
            <a:avLst/>
          </a:prstGeom>
        </p:spPr>
        <p:txBody>
          <a:bodyPr vert="horz"/>
          <a:lstStyle>
            <a:lvl1pPr marL="0" indent="0">
              <a:buNone/>
              <a:defRPr sz="1600" b="0" i="0" cap="all">
                <a:solidFill>
                  <a:schemeClr val="bg1"/>
                </a:solidFill>
                <a:latin typeface="Arial"/>
              </a:defRPr>
            </a:lvl1pPr>
          </a:lstStyle>
          <a:p>
            <a:pPr lvl="0"/>
            <a:r>
              <a:rPr lang="fr-CH" dirty="0" smtClean="0"/>
              <a:t>Date</a:t>
            </a:r>
            <a:endParaRPr lang="fr-FR" dirty="0"/>
          </a:p>
        </p:txBody>
      </p:sp>
      <p:pic>
        <p:nvPicPr>
          <p:cNvPr id="11" name="Image 12" descr="ENDORSEMENT_EHL_W.eps"/>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80000" y="180000"/>
            <a:ext cx="1620000" cy="1228310"/>
          </a:xfrm>
          <a:prstGeom prst="rect">
            <a:avLst/>
          </a:prstGeom>
        </p:spPr>
      </p:pic>
    </p:spTree>
    <p:extLst>
      <p:ext uri="{BB962C8B-B14F-4D97-AF65-F5344CB8AC3E}">
        <p14:creationId xmlns:p14="http://schemas.microsoft.com/office/powerpoint/2010/main" val="42084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re_Nom Speaker">
    <p:spTree>
      <p:nvGrpSpPr>
        <p:cNvPr id="1" name=""/>
        <p:cNvGrpSpPr/>
        <p:nvPr/>
      </p:nvGrpSpPr>
      <p:grpSpPr>
        <a:xfrm>
          <a:off x="0" y="0"/>
          <a:ext cx="0" cy="0"/>
          <a:chOff x="0" y="0"/>
          <a:chExt cx="0" cy="0"/>
        </a:xfrm>
      </p:grpSpPr>
      <p:grpSp>
        <p:nvGrpSpPr>
          <p:cNvPr id="3" name="Grouper 2"/>
          <p:cNvGrpSpPr/>
          <p:nvPr userDrawn="1"/>
        </p:nvGrpSpPr>
        <p:grpSpPr>
          <a:xfrm>
            <a:off x="0" y="3467100"/>
            <a:ext cx="9154800" cy="1676400"/>
            <a:chOff x="1" y="2421202"/>
            <a:chExt cx="9154800" cy="1676400"/>
          </a:xfrm>
        </p:grpSpPr>
        <p:sp>
          <p:nvSpPr>
            <p:cNvPr id="5" name="Rectangle 4"/>
            <p:cNvSpPr/>
            <p:nvPr userDrawn="1"/>
          </p:nvSpPr>
          <p:spPr>
            <a:xfrm>
              <a:off x="1" y="2421202"/>
              <a:ext cx="9154800" cy="1676400"/>
            </a:xfrm>
            <a:prstGeom prst="rect">
              <a:avLst/>
            </a:prstGeom>
            <a:solidFill>
              <a:srgbClr val="003B49">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0" cap="all" dirty="0">
                <a:solidFill>
                  <a:schemeClr val="bg1"/>
                </a:solidFill>
                <a:latin typeface="Arial"/>
                <a:cs typeface="Arial"/>
              </a:endParaRPr>
            </a:p>
          </p:txBody>
        </p:sp>
        <p:cxnSp>
          <p:nvCxnSpPr>
            <p:cNvPr id="6" name="Connecteur droit 5"/>
            <p:cNvCxnSpPr/>
            <p:nvPr userDrawn="1"/>
          </p:nvCxnSpPr>
          <p:spPr>
            <a:xfrm>
              <a:off x="457200" y="2655365"/>
              <a:ext cx="8229600" cy="0"/>
            </a:xfrm>
            <a:prstGeom prst="line">
              <a:avLst/>
            </a:prstGeom>
            <a:ln w="19050" cmpd="sng">
              <a:solidFill>
                <a:schemeClr val="bg1"/>
              </a:solidFill>
            </a:ln>
          </p:spPr>
          <p:style>
            <a:lnRef idx="1">
              <a:schemeClr val="dk1"/>
            </a:lnRef>
            <a:fillRef idx="0">
              <a:schemeClr val="dk1"/>
            </a:fillRef>
            <a:effectRef idx="0">
              <a:schemeClr val="dk1"/>
            </a:effectRef>
            <a:fontRef idx="minor">
              <a:schemeClr val="tx1"/>
            </a:fontRef>
          </p:style>
        </p:cxnSp>
        <p:pic>
          <p:nvPicPr>
            <p:cNvPr id="7" name="Image 6" descr="hs_Logo_blanc_2.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54789" y="3479503"/>
              <a:ext cx="1327068" cy="402142"/>
            </a:xfrm>
            <a:prstGeom prst="rect">
              <a:avLst/>
            </a:prstGeom>
          </p:spPr>
        </p:pic>
        <p:pic>
          <p:nvPicPr>
            <p:cNvPr id="8" name="Image 7" descr="HES·S fran._all._angl. blanc.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46437" y="3479503"/>
              <a:ext cx="706120" cy="489240"/>
            </a:xfrm>
            <a:prstGeom prst="rect">
              <a:avLst/>
            </a:prstGeom>
          </p:spPr>
        </p:pic>
        <p:pic>
          <p:nvPicPr>
            <p:cNvPr id="10" name="Image 9" descr="NEA S&amp;C blanc logo.eps"/>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226732" y="3517107"/>
              <a:ext cx="435747" cy="403066"/>
            </a:xfrm>
            <a:prstGeom prst="rect">
              <a:avLst/>
            </a:prstGeom>
          </p:spPr>
        </p:pic>
      </p:grpSp>
      <p:sp>
        <p:nvSpPr>
          <p:cNvPr id="2" name="Titre 1"/>
          <p:cNvSpPr>
            <a:spLocks noGrp="1"/>
          </p:cNvSpPr>
          <p:nvPr>
            <p:ph type="ctrTitle"/>
          </p:nvPr>
        </p:nvSpPr>
        <p:spPr>
          <a:xfrm>
            <a:off x="457200" y="3731400"/>
            <a:ext cx="7772400" cy="519352"/>
          </a:xfrm>
          <a:prstGeom prst="rect">
            <a:avLst/>
          </a:prstGeom>
        </p:spPr>
        <p:txBody>
          <a:bodyPr>
            <a:normAutofit/>
          </a:bodyPr>
          <a:lstStyle>
            <a:lvl1pPr algn="l">
              <a:defRPr sz="3200" cap="all">
                <a:solidFill>
                  <a:schemeClr val="bg1"/>
                </a:solidFill>
                <a:latin typeface="Arial"/>
                <a:cs typeface="Arial"/>
              </a:defRPr>
            </a:lvl1pPr>
          </a:lstStyle>
          <a:p>
            <a:r>
              <a:rPr lang="fr-CH" dirty="0" smtClean="0"/>
              <a:t>Cliquez et modifiez le titre</a:t>
            </a:r>
            <a:endParaRPr lang="fr-FR" dirty="0"/>
          </a:p>
        </p:txBody>
      </p:sp>
      <p:sp>
        <p:nvSpPr>
          <p:cNvPr id="9" name="Espace réservé du texte 8"/>
          <p:cNvSpPr>
            <a:spLocks noGrp="1"/>
          </p:cNvSpPr>
          <p:nvPr>
            <p:ph type="body" sz="quarter" idx="13" hasCustomPrompt="1"/>
          </p:nvPr>
        </p:nvSpPr>
        <p:spPr>
          <a:xfrm>
            <a:off x="457199" y="4288852"/>
            <a:ext cx="7864475" cy="312749"/>
          </a:xfrm>
          <a:prstGeom prst="rect">
            <a:avLst/>
          </a:prstGeom>
        </p:spPr>
        <p:txBody>
          <a:bodyPr/>
          <a:lstStyle>
            <a:lvl1pPr marL="0" indent="0">
              <a:buNone/>
              <a:defRPr sz="1600" cap="all">
                <a:solidFill>
                  <a:srgbClr val="FFFFFF"/>
                </a:solidFill>
                <a:latin typeface="Arial"/>
                <a:cs typeface="Arial"/>
              </a:defRPr>
            </a:lvl1pPr>
            <a:lvl2pPr marL="457200" indent="0">
              <a:buNone/>
              <a:defRPr>
                <a:solidFill>
                  <a:srgbClr val="FFFFFF"/>
                </a:solidFill>
              </a:defRPr>
            </a:lvl2pPr>
          </a:lstStyle>
          <a:p>
            <a:pPr lvl="0"/>
            <a:r>
              <a:rPr lang="fr-CH" dirty="0" smtClean="0"/>
              <a:t>Nom du speaker</a:t>
            </a:r>
          </a:p>
        </p:txBody>
      </p:sp>
      <p:sp>
        <p:nvSpPr>
          <p:cNvPr id="13" name="Espace réservé du contenu 12"/>
          <p:cNvSpPr>
            <a:spLocks noGrp="1"/>
          </p:cNvSpPr>
          <p:nvPr>
            <p:ph sz="quarter" idx="14" hasCustomPrompt="1"/>
          </p:nvPr>
        </p:nvSpPr>
        <p:spPr>
          <a:xfrm>
            <a:off x="457199" y="4636514"/>
            <a:ext cx="7704881" cy="312441"/>
          </a:xfrm>
          <a:prstGeom prst="rect">
            <a:avLst/>
          </a:prstGeom>
        </p:spPr>
        <p:txBody>
          <a:bodyPr vert="horz"/>
          <a:lstStyle>
            <a:lvl1pPr marL="0" indent="0">
              <a:buNone/>
              <a:defRPr sz="1600" b="0" i="0" cap="all">
                <a:solidFill>
                  <a:schemeClr val="bg1"/>
                </a:solidFill>
                <a:latin typeface="Arial"/>
              </a:defRPr>
            </a:lvl1pPr>
          </a:lstStyle>
          <a:p>
            <a:pPr lvl="0"/>
            <a:r>
              <a:rPr lang="fr-CH" dirty="0" smtClean="0"/>
              <a:t>Date</a:t>
            </a:r>
            <a:endParaRPr lang="fr-FR" dirty="0"/>
          </a:p>
        </p:txBody>
      </p:sp>
      <p:pic>
        <p:nvPicPr>
          <p:cNvPr id="15" name="Picture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79608" y="181309"/>
            <a:ext cx="1636973" cy="1241603"/>
          </a:xfrm>
          <a:prstGeom prst="rect">
            <a:avLst/>
          </a:prstGeom>
        </p:spPr>
      </p:pic>
    </p:spTree>
    <p:extLst>
      <p:ext uri="{BB962C8B-B14F-4D97-AF65-F5344CB8AC3E}">
        <p14:creationId xmlns:p14="http://schemas.microsoft.com/office/powerpoint/2010/main" val="19451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grpSp>
        <p:nvGrpSpPr>
          <p:cNvPr id="5" name="Grouper 4"/>
          <p:cNvGrpSpPr/>
          <p:nvPr userDrawn="1"/>
        </p:nvGrpSpPr>
        <p:grpSpPr>
          <a:xfrm>
            <a:off x="3020772" y="321123"/>
            <a:ext cx="5869672" cy="4241286"/>
            <a:chOff x="3020772" y="321123"/>
            <a:chExt cx="5869672" cy="4241286"/>
          </a:xfrm>
        </p:grpSpPr>
        <p:sp>
          <p:nvSpPr>
            <p:cNvPr id="3" name="Rectangle 2"/>
            <p:cNvSpPr/>
            <p:nvPr userDrawn="1"/>
          </p:nvSpPr>
          <p:spPr>
            <a:xfrm>
              <a:off x="3020772" y="321123"/>
              <a:ext cx="5869672" cy="4241286"/>
            </a:xfrm>
            <a:prstGeom prst="rect">
              <a:avLst/>
            </a:prstGeom>
            <a:solidFill>
              <a:srgbClr val="003B49">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0" cap="all" dirty="0">
                <a:latin typeface=""/>
              </a:endParaRPr>
            </a:p>
          </p:txBody>
        </p:sp>
        <p:cxnSp>
          <p:nvCxnSpPr>
            <p:cNvPr id="4" name="Connecteur droit 3"/>
            <p:cNvCxnSpPr/>
            <p:nvPr userDrawn="1"/>
          </p:nvCxnSpPr>
          <p:spPr>
            <a:xfrm>
              <a:off x="3279695" y="690527"/>
              <a:ext cx="5400000" cy="0"/>
            </a:xfrm>
            <a:prstGeom prst="line">
              <a:avLst/>
            </a:prstGeom>
            <a:ln w="19050" cmpd="sng">
              <a:solidFill>
                <a:schemeClr val="bg1"/>
              </a:solidFill>
            </a:ln>
          </p:spPr>
          <p:style>
            <a:lnRef idx="1">
              <a:schemeClr val="dk1"/>
            </a:lnRef>
            <a:fillRef idx="0">
              <a:schemeClr val="dk1"/>
            </a:fillRef>
            <a:effectRef idx="0">
              <a:schemeClr val="dk1"/>
            </a:effectRef>
            <a:fontRef idx="minor">
              <a:schemeClr val="tx1"/>
            </a:fontRef>
          </p:style>
        </p:cxnSp>
      </p:grpSp>
      <p:sp>
        <p:nvSpPr>
          <p:cNvPr id="2" name="Titre 1"/>
          <p:cNvSpPr>
            <a:spLocks noGrp="1"/>
          </p:cNvSpPr>
          <p:nvPr>
            <p:ph type="ctrTitle"/>
          </p:nvPr>
        </p:nvSpPr>
        <p:spPr>
          <a:xfrm>
            <a:off x="3286604" y="696342"/>
            <a:ext cx="5400196" cy="1101725"/>
          </a:xfrm>
          <a:prstGeom prst="rect">
            <a:avLst/>
          </a:prstGeom>
        </p:spPr>
        <p:txBody>
          <a:bodyPr/>
          <a:lstStyle>
            <a:lvl1pPr algn="l">
              <a:defRPr sz="3200" cap="all">
                <a:solidFill>
                  <a:srgbClr val="FFFFFF"/>
                </a:solidFill>
                <a:latin typeface="Arial"/>
              </a:defRPr>
            </a:lvl1pPr>
          </a:lstStyle>
          <a:p>
            <a:r>
              <a:rPr lang="fr-CH" dirty="0" smtClean="0"/>
              <a:t>Cliquez et modifiez le titre</a:t>
            </a:r>
            <a:endParaRPr lang="fr-FR" dirty="0"/>
          </a:p>
        </p:txBody>
      </p:sp>
    </p:spTree>
    <p:extLst>
      <p:ext uri="{BB962C8B-B14F-4D97-AF65-F5344CB8AC3E}">
        <p14:creationId xmlns:p14="http://schemas.microsoft.com/office/powerpoint/2010/main" val="207051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p:spTree>
      <p:nvGrpSpPr>
        <p:cNvPr id="1" name=""/>
        <p:cNvGrpSpPr/>
        <p:nvPr/>
      </p:nvGrpSpPr>
      <p:grpSpPr>
        <a:xfrm>
          <a:off x="0" y="0"/>
          <a:ext cx="0" cy="0"/>
          <a:chOff x="0" y="0"/>
          <a:chExt cx="0" cy="0"/>
        </a:xfrm>
      </p:grpSpPr>
      <p:grpSp>
        <p:nvGrpSpPr>
          <p:cNvPr id="5" name="Grouper 4"/>
          <p:cNvGrpSpPr/>
          <p:nvPr userDrawn="1"/>
        </p:nvGrpSpPr>
        <p:grpSpPr>
          <a:xfrm>
            <a:off x="3020772" y="321123"/>
            <a:ext cx="5869672" cy="4241286"/>
            <a:chOff x="3020772" y="321123"/>
            <a:chExt cx="5869672" cy="4241286"/>
          </a:xfrm>
          <a:noFill/>
        </p:grpSpPr>
        <p:sp>
          <p:nvSpPr>
            <p:cNvPr id="3" name="Rectangle 2"/>
            <p:cNvSpPr/>
            <p:nvPr userDrawn="1"/>
          </p:nvSpPr>
          <p:spPr>
            <a:xfrm>
              <a:off x="3020772" y="321123"/>
              <a:ext cx="5869672" cy="4241286"/>
            </a:xfrm>
            <a:prstGeom prst="rect">
              <a:avLst/>
            </a:prstGeom>
            <a:grpFill/>
            <a:ln w="19050">
              <a:solidFill>
                <a:srgbClr val="00627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0" cap="all" dirty="0">
                <a:latin typeface=""/>
              </a:endParaRPr>
            </a:p>
          </p:txBody>
        </p:sp>
        <p:cxnSp>
          <p:nvCxnSpPr>
            <p:cNvPr id="4" name="Connecteur droit 3"/>
            <p:cNvCxnSpPr/>
            <p:nvPr userDrawn="1"/>
          </p:nvCxnSpPr>
          <p:spPr>
            <a:xfrm>
              <a:off x="3279695" y="690527"/>
              <a:ext cx="5400000" cy="0"/>
            </a:xfrm>
            <a:prstGeom prst="line">
              <a:avLst/>
            </a:prstGeom>
            <a:grpFill/>
            <a:ln w="19050" cmpd="sng">
              <a:solidFill>
                <a:srgbClr val="006272"/>
              </a:solidFill>
            </a:ln>
          </p:spPr>
          <p:style>
            <a:lnRef idx="1">
              <a:schemeClr val="dk1"/>
            </a:lnRef>
            <a:fillRef idx="0">
              <a:schemeClr val="dk1"/>
            </a:fillRef>
            <a:effectRef idx="0">
              <a:schemeClr val="dk1"/>
            </a:effectRef>
            <a:fontRef idx="minor">
              <a:schemeClr val="tx1"/>
            </a:fontRef>
          </p:style>
        </p:cxnSp>
      </p:grpSp>
      <p:sp>
        <p:nvSpPr>
          <p:cNvPr id="2" name="Titre 1"/>
          <p:cNvSpPr>
            <a:spLocks noGrp="1"/>
          </p:cNvSpPr>
          <p:nvPr>
            <p:ph type="ctrTitle"/>
          </p:nvPr>
        </p:nvSpPr>
        <p:spPr>
          <a:xfrm>
            <a:off x="3286604" y="696342"/>
            <a:ext cx="5400196" cy="1101725"/>
          </a:xfrm>
          <a:prstGeom prst="rect">
            <a:avLst/>
          </a:prstGeom>
        </p:spPr>
        <p:txBody>
          <a:bodyPr/>
          <a:lstStyle>
            <a:lvl1pPr algn="l">
              <a:defRPr sz="3200" cap="all">
                <a:solidFill>
                  <a:srgbClr val="006272"/>
                </a:solidFill>
                <a:latin typeface="Arial"/>
              </a:defRPr>
            </a:lvl1pPr>
          </a:lstStyle>
          <a:p>
            <a:r>
              <a:rPr lang="fr-CH" dirty="0" smtClean="0"/>
              <a:t>Cliquez et modifiez le titre</a:t>
            </a:r>
            <a:endParaRPr lang="fr-FR" dirty="0"/>
          </a:p>
        </p:txBody>
      </p:sp>
    </p:spTree>
    <p:extLst>
      <p:ext uri="{BB962C8B-B14F-4D97-AF65-F5344CB8AC3E}">
        <p14:creationId xmlns:p14="http://schemas.microsoft.com/office/powerpoint/2010/main" val="81734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_image">
    <p:spTree>
      <p:nvGrpSpPr>
        <p:cNvPr id="1" name=""/>
        <p:cNvGrpSpPr/>
        <p:nvPr/>
      </p:nvGrpSpPr>
      <p:grpSpPr>
        <a:xfrm>
          <a:off x="0" y="0"/>
          <a:ext cx="0" cy="0"/>
          <a:chOff x="0" y="0"/>
          <a:chExt cx="0" cy="0"/>
        </a:xfrm>
      </p:grpSpPr>
      <p:cxnSp>
        <p:nvCxnSpPr>
          <p:cNvPr id="18" name="Connecteur droit 17"/>
          <p:cNvCxnSpPr/>
          <p:nvPr userDrawn="1"/>
        </p:nvCxnSpPr>
        <p:spPr>
          <a:xfrm flipV="1">
            <a:off x="622168" y="863159"/>
            <a:ext cx="8082646" cy="0"/>
          </a:xfrm>
          <a:prstGeom prst="line">
            <a:avLst/>
          </a:prstGeom>
          <a:ln w="25400">
            <a:solidFill>
              <a:srgbClr val="006272"/>
            </a:solidFill>
          </a:ln>
          <a:effectLst/>
        </p:spPr>
        <p:style>
          <a:lnRef idx="2">
            <a:schemeClr val="accent1"/>
          </a:lnRef>
          <a:fillRef idx="0">
            <a:schemeClr val="accent1"/>
          </a:fillRef>
          <a:effectRef idx="1">
            <a:schemeClr val="accent1"/>
          </a:effectRef>
          <a:fontRef idx="minor">
            <a:schemeClr val="tx1"/>
          </a:fontRef>
        </p:style>
      </p:cxnSp>
      <p:sp>
        <p:nvSpPr>
          <p:cNvPr id="10" name="Espace réservé du contenu 2"/>
          <p:cNvSpPr>
            <a:spLocks noGrp="1"/>
          </p:cNvSpPr>
          <p:nvPr>
            <p:ph idx="1" hasCustomPrompt="1"/>
          </p:nvPr>
        </p:nvSpPr>
        <p:spPr>
          <a:xfrm>
            <a:off x="520249" y="1080000"/>
            <a:ext cx="4244314" cy="3600000"/>
          </a:xfrm>
          <a:prstGeom prst="rect">
            <a:avLst/>
          </a:prstGeom>
        </p:spPr>
        <p:txBody>
          <a:bodyPr/>
          <a:lstStyle>
            <a:lvl1pPr>
              <a:defRPr sz="1800">
                <a:solidFill>
                  <a:srgbClr val="5A5A5A"/>
                </a:solidFill>
                <a:latin typeface="Arial" panose="020B0604020202020204" pitchFamily="34" charset="0"/>
                <a:cs typeface="Arial" panose="020B0604020202020204" pitchFamily="34" charset="0"/>
              </a:defRPr>
            </a:lvl1pPr>
            <a:lvl2pPr marL="685800" indent="-228600">
              <a:buClr>
                <a:srgbClr val="5A5A5A"/>
              </a:buClr>
              <a:buSzPct val="80000"/>
              <a:buFont typeface="Courier New" panose="02070309020205020404" pitchFamily="49" charset="0"/>
              <a:buChar char="o"/>
              <a:defRPr lang="fr-CH" sz="1600" kern="1200" dirty="0" smtClean="0">
                <a:solidFill>
                  <a:srgbClr val="5A5A5A"/>
                </a:solidFill>
                <a:latin typeface="Arial" panose="020B0604020202020204" pitchFamily="34" charset="0"/>
                <a:ea typeface="+mn-ea"/>
                <a:cs typeface="Arial" panose="020B0604020202020204" pitchFamily="34" charset="0"/>
              </a:defRPr>
            </a:lvl2pPr>
            <a:lvl3pPr>
              <a:buClr>
                <a:srgbClr val="5A5A5A"/>
              </a:buClr>
              <a:defRPr sz="1600">
                <a:solidFill>
                  <a:srgbClr val="5A5A5A"/>
                </a:solidFill>
                <a:latin typeface="Arial" panose="020B0604020202020204" pitchFamily="34" charset="0"/>
                <a:cs typeface="Arial" panose="020B0604020202020204" pitchFamily="34" charset="0"/>
              </a:defRPr>
            </a:lvl3pPr>
          </a:lstStyle>
          <a:p>
            <a:pPr lvl="0"/>
            <a:r>
              <a:rPr lang="fr-CH" dirty="0" smtClean="0"/>
              <a:t>Cliquez pour modifier les styles du texte du masque</a:t>
            </a:r>
          </a:p>
          <a:p>
            <a:pPr lvl="1"/>
            <a:endParaRPr lang="fr-CH" dirty="0" smtClean="0"/>
          </a:p>
          <a:p>
            <a:pPr lvl="2"/>
            <a:endParaRPr lang="fr-CH" dirty="0" smtClean="0"/>
          </a:p>
        </p:txBody>
      </p:sp>
      <p:sp>
        <p:nvSpPr>
          <p:cNvPr id="11" name="Espace réservé du numéro de diapositive 5"/>
          <p:cNvSpPr>
            <a:spLocks noGrp="1"/>
          </p:cNvSpPr>
          <p:nvPr>
            <p:ph type="sldNum" sz="quarter" idx="12"/>
          </p:nvPr>
        </p:nvSpPr>
        <p:spPr>
          <a:xfrm>
            <a:off x="6553200" y="4767263"/>
            <a:ext cx="2133600" cy="274637"/>
          </a:xfrm>
          <a:prstGeom prst="rect">
            <a:avLst/>
          </a:prstGeom>
        </p:spPr>
        <p:txBody>
          <a:bodyPr/>
          <a:lstStyle>
            <a:lvl1pPr algn="r">
              <a:defRPr sz="1200">
                <a:solidFill>
                  <a:srgbClr val="5A5A5A"/>
                </a:solidFill>
                <a:latin typeface="Arial" panose="020B0604020202020204" pitchFamily="34" charset="0"/>
                <a:cs typeface="Arial" panose="020B0604020202020204" pitchFamily="34" charset="0"/>
              </a:defRPr>
            </a:lvl1pPr>
          </a:lstStyle>
          <a:p>
            <a:fld id="{83DCF88C-AC39-5742-933A-9F64C41D075D}" type="slidenum">
              <a:rPr lang="fr-FR" smtClean="0"/>
              <a:pPr/>
              <a:t>‹#›</a:t>
            </a:fld>
            <a:endParaRPr lang="fr-FR" dirty="0"/>
          </a:p>
        </p:txBody>
      </p:sp>
      <p:sp>
        <p:nvSpPr>
          <p:cNvPr id="12" name="Espace réservé pour une image  2"/>
          <p:cNvSpPr>
            <a:spLocks noGrp="1"/>
          </p:cNvSpPr>
          <p:nvPr>
            <p:ph type="pic" idx="13"/>
          </p:nvPr>
        </p:nvSpPr>
        <p:spPr>
          <a:xfrm>
            <a:off x="5120851" y="1080000"/>
            <a:ext cx="3583963" cy="3600000"/>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14" name="Rectangle 13"/>
          <p:cNvSpPr/>
          <p:nvPr userDrawn="1"/>
        </p:nvSpPr>
        <p:spPr>
          <a:xfrm>
            <a:off x="569300" y="4756915"/>
            <a:ext cx="1763624" cy="230832"/>
          </a:xfrm>
          <a:prstGeom prst="rect">
            <a:avLst/>
          </a:prstGeom>
        </p:spPr>
        <p:txBody>
          <a:bodyPr wrap="none">
            <a:spAutoFit/>
          </a:bodyPr>
          <a:lstStyle/>
          <a:p>
            <a:r>
              <a:rPr lang="fr-FR" sz="900" dirty="0" smtClean="0">
                <a:solidFill>
                  <a:srgbClr val="5A5A5A"/>
                </a:solidFill>
                <a:latin typeface="Arial" panose="020B0604020202020204" pitchFamily="34" charset="0"/>
                <a:cs typeface="Arial" panose="020B0604020202020204" pitchFamily="34" charset="0"/>
              </a:rPr>
              <a:t>© </a:t>
            </a:r>
            <a:r>
              <a:rPr lang="fr-CH" sz="900" dirty="0" smtClean="0">
                <a:solidFill>
                  <a:srgbClr val="5A5A5A"/>
                </a:solidFill>
                <a:latin typeface="Arial" panose="020B0604020202020204" pitchFamily="34" charset="0"/>
                <a:cs typeface="Arial" panose="020B0604020202020204" pitchFamily="34" charset="0"/>
              </a:rPr>
              <a:t>Ecole hôtelière de Lausanne</a:t>
            </a:r>
            <a:endParaRPr lang="fr-FR" sz="900" dirty="0">
              <a:solidFill>
                <a:srgbClr val="5A5A5A"/>
              </a:solidFill>
              <a:latin typeface="Arial" panose="020B0604020202020204" pitchFamily="34" charset="0"/>
              <a:cs typeface="Arial" panose="020B0604020202020204" pitchFamily="34" charset="0"/>
            </a:endParaRPr>
          </a:p>
        </p:txBody>
      </p:sp>
      <p:sp>
        <p:nvSpPr>
          <p:cNvPr id="8" name="Espace réservé du texte 16"/>
          <p:cNvSpPr>
            <a:spLocks noGrp="1"/>
          </p:cNvSpPr>
          <p:nvPr>
            <p:ph type="body" sz="quarter" idx="15"/>
          </p:nvPr>
        </p:nvSpPr>
        <p:spPr>
          <a:xfrm>
            <a:off x="528381" y="367988"/>
            <a:ext cx="7348327" cy="400050"/>
          </a:xfrm>
          <a:prstGeom prst="rect">
            <a:avLst/>
          </a:prstGeom>
        </p:spPr>
        <p:txBody>
          <a:bodyPr vert="horz"/>
          <a:lstStyle>
            <a:lvl1pPr>
              <a:lnSpc>
                <a:spcPct val="100000"/>
              </a:lnSpc>
              <a:buFontTx/>
              <a:buNone/>
              <a:defRPr lang="fr-FR" sz="2400" kern="1200" cap="all" dirty="0">
                <a:solidFill>
                  <a:srgbClr val="006272"/>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spcBef>
                <a:spcPct val="20000"/>
              </a:spcBef>
              <a:buFont typeface="Arial"/>
              <a:buNone/>
            </a:pPr>
            <a:r>
              <a:rPr lang="fr-CH" dirty="0" smtClean="0"/>
              <a:t>Cliquez pour modifier</a:t>
            </a:r>
            <a:endParaRPr lang="fr-FR" dirty="0"/>
          </a:p>
        </p:txBody>
      </p:sp>
    </p:spTree>
    <p:extLst>
      <p:ext uri="{BB962C8B-B14F-4D97-AF65-F5344CB8AC3E}">
        <p14:creationId xmlns:p14="http://schemas.microsoft.com/office/powerpoint/2010/main" val="39397843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520249" y="1079999"/>
            <a:ext cx="8296446" cy="3600000"/>
          </a:xfrm>
          <a:prstGeom prst="rect">
            <a:avLst/>
          </a:prstGeom>
        </p:spPr>
        <p:txBody>
          <a:bodyPr/>
          <a:lstStyle>
            <a:lvl1pPr>
              <a:defRPr sz="1800">
                <a:solidFill>
                  <a:schemeClr val="bg2">
                    <a:lumMod val="50000"/>
                  </a:schemeClr>
                </a:solidFill>
                <a:latin typeface="Arial" panose="020B0604020202020204" pitchFamily="34" charset="0"/>
                <a:cs typeface="Arial" panose="020B0604020202020204" pitchFamily="34" charset="0"/>
              </a:defRPr>
            </a:lvl1pPr>
            <a:lvl2pPr marL="685800" indent="-228600">
              <a:buClr>
                <a:srgbClr val="5A5A5A"/>
              </a:buClr>
              <a:buSzPct val="80000"/>
              <a:buFont typeface="Courier New" panose="02070309020205020404" pitchFamily="49" charset="0"/>
              <a:buChar char="o"/>
              <a:defRPr sz="1600">
                <a:solidFill>
                  <a:schemeClr val="bg2">
                    <a:lumMod val="50000"/>
                  </a:schemeClr>
                </a:solidFill>
                <a:latin typeface="Arial" panose="020B0604020202020204" pitchFamily="34" charset="0"/>
                <a:cs typeface="Arial" panose="020B0604020202020204" pitchFamily="34" charset="0"/>
              </a:defRPr>
            </a:lvl2pPr>
            <a:lvl3pPr>
              <a:buClr>
                <a:srgbClr val="5A5A5A"/>
              </a:buClr>
              <a:defRPr sz="1600">
                <a:solidFill>
                  <a:schemeClr val="bg2">
                    <a:lumMod val="50000"/>
                  </a:schemeClr>
                </a:solidFill>
                <a:latin typeface="Arial" panose="020B0604020202020204" pitchFamily="34" charset="0"/>
                <a:cs typeface="Arial" panose="020B0604020202020204" pitchFamily="34" charset="0"/>
              </a:defRPr>
            </a:lvl3pPr>
          </a:lstStyle>
          <a:p>
            <a:pPr lvl="0"/>
            <a:r>
              <a:rPr lang="fr-CH" dirty="0" smtClean="0"/>
              <a:t>Cliquez pour modifier les styles du texte du masque</a:t>
            </a:r>
          </a:p>
          <a:p>
            <a:pPr lvl="1"/>
            <a:r>
              <a:rPr lang="fr-CH" dirty="0" smtClean="0"/>
              <a:t>  </a:t>
            </a:r>
            <a:r>
              <a:rPr lang="fr-CH" dirty="0" err="1" smtClean="0"/>
              <a:t>xxxx</a:t>
            </a:r>
            <a:endParaRPr lang="fr-CH" dirty="0" smtClean="0"/>
          </a:p>
          <a:p>
            <a:pPr lvl="2"/>
            <a:endParaRPr lang="fr-CH" dirty="0" smtClean="0"/>
          </a:p>
        </p:txBody>
      </p:sp>
      <p:sp>
        <p:nvSpPr>
          <p:cNvPr id="6" name="Espace réservé du numéro de diapositive 5"/>
          <p:cNvSpPr>
            <a:spLocks noGrp="1"/>
          </p:cNvSpPr>
          <p:nvPr>
            <p:ph type="sldNum" sz="quarter" idx="12"/>
          </p:nvPr>
        </p:nvSpPr>
        <p:spPr>
          <a:xfrm>
            <a:off x="6553200" y="4767263"/>
            <a:ext cx="2133600" cy="274637"/>
          </a:xfrm>
          <a:prstGeom prst="rect">
            <a:avLst/>
          </a:prstGeom>
        </p:spPr>
        <p:txBody>
          <a:bodyPr/>
          <a:lstStyle>
            <a:lvl1pPr algn="r">
              <a:defRPr sz="1200">
                <a:solidFill>
                  <a:srgbClr val="5A5A5A"/>
                </a:solidFill>
                <a:latin typeface="Arial" panose="020B0604020202020204" pitchFamily="34" charset="0"/>
                <a:cs typeface="Arial" panose="020B0604020202020204" pitchFamily="34" charset="0"/>
              </a:defRPr>
            </a:lvl1pPr>
          </a:lstStyle>
          <a:p>
            <a:fld id="{83DCF88C-AC39-5742-933A-9F64C41D075D}" type="slidenum">
              <a:rPr lang="fr-FR" smtClean="0"/>
              <a:pPr/>
              <a:t>‹#›</a:t>
            </a:fld>
            <a:endParaRPr lang="fr-FR" dirty="0"/>
          </a:p>
        </p:txBody>
      </p:sp>
      <p:sp>
        <p:nvSpPr>
          <p:cNvPr id="17" name="Espace réservé du texte 16"/>
          <p:cNvSpPr>
            <a:spLocks noGrp="1"/>
          </p:cNvSpPr>
          <p:nvPr>
            <p:ph type="body" sz="quarter" idx="15"/>
          </p:nvPr>
        </p:nvSpPr>
        <p:spPr>
          <a:xfrm>
            <a:off x="528381" y="367988"/>
            <a:ext cx="7348327" cy="400050"/>
          </a:xfrm>
          <a:prstGeom prst="rect">
            <a:avLst/>
          </a:prstGeom>
        </p:spPr>
        <p:txBody>
          <a:bodyPr vert="horz"/>
          <a:lstStyle>
            <a:lvl1pPr>
              <a:lnSpc>
                <a:spcPct val="100000"/>
              </a:lnSpc>
              <a:buFontTx/>
              <a:buNone/>
              <a:defRPr lang="fr-FR" sz="2400" kern="1200" cap="all" dirty="0">
                <a:solidFill>
                  <a:srgbClr val="006272"/>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spcBef>
                <a:spcPct val="20000"/>
              </a:spcBef>
              <a:buFont typeface="Arial"/>
              <a:buNone/>
            </a:pPr>
            <a:r>
              <a:rPr lang="fr-CH" dirty="0" smtClean="0"/>
              <a:t>Cliquez pour modifier</a:t>
            </a:r>
            <a:endParaRPr lang="fr-FR" dirty="0"/>
          </a:p>
        </p:txBody>
      </p:sp>
      <p:cxnSp>
        <p:nvCxnSpPr>
          <p:cNvPr id="18" name="Connecteur droit 17"/>
          <p:cNvCxnSpPr/>
          <p:nvPr userDrawn="1"/>
        </p:nvCxnSpPr>
        <p:spPr>
          <a:xfrm flipV="1">
            <a:off x="622168" y="863159"/>
            <a:ext cx="8082646" cy="0"/>
          </a:xfrm>
          <a:prstGeom prst="line">
            <a:avLst/>
          </a:prstGeom>
          <a:ln w="25400">
            <a:solidFill>
              <a:srgbClr val="00627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569300" y="4756915"/>
            <a:ext cx="1742785" cy="230832"/>
          </a:xfrm>
          <a:prstGeom prst="rect">
            <a:avLst/>
          </a:prstGeom>
        </p:spPr>
        <p:txBody>
          <a:bodyPr wrap="none">
            <a:spAutoFit/>
          </a:bodyPr>
          <a:lstStyle/>
          <a:p>
            <a:r>
              <a:rPr lang="fr-CH" sz="900" baseline="0" dirty="0" smtClean="0">
                <a:solidFill>
                  <a:srgbClr val="5A5A5A"/>
                </a:solidFill>
                <a:latin typeface="Arial" panose="020B0604020202020204" pitchFamily="34" charset="0"/>
                <a:cs typeface="Arial" panose="020B0604020202020204" pitchFamily="34" charset="0"/>
              </a:rPr>
              <a:t>Discussion by Philippe Masset</a:t>
            </a:r>
            <a:endParaRPr lang="fr-FR" sz="900" dirty="0">
              <a:solidFill>
                <a:srgbClr val="5A5A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14602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_2 images">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a:xfrm>
            <a:off x="6553200" y="4767263"/>
            <a:ext cx="2133600" cy="274637"/>
          </a:xfrm>
          <a:prstGeom prst="rect">
            <a:avLst/>
          </a:prstGeom>
        </p:spPr>
        <p:txBody>
          <a:bodyPr/>
          <a:lstStyle>
            <a:lvl1pPr algn="r">
              <a:defRPr sz="1200">
                <a:solidFill>
                  <a:srgbClr val="5A5A5A"/>
                </a:solidFill>
                <a:latin typeface="Arial" panose="020B0604020202020204" pitchFamily="34" charset="0"/>
                <a:cs typeface="Arial" panose="020B0604020202020204" pitchFamily="34" charset="0"/>
              </a:defRPr>
            </a:lvl1pPr>
          </a:lstStyle>
          <a:p>
            <a:fld id="{83DCF88C-AC39-5742-933A-9F64C41D075D}" type="slidenum">
              <a:rPr lang="fr-FR" smtClean="0"/>
              <a:pPr/>
              <a:t>‹#›</a:t>
            </a:fld>
            <a:endParaRPr lang="fr-FR" dirty="0"/>
          </a:p>
        </p:txBody>
      </p:sp>
      <p:sp>
        <p:nvSpPr>
          <p:cNvPr id="17" name="Espace réservé du texte 16"/>
          <p:cNvSpPr>
            <a:spLocks noGrp="1"/>
          </p:cNvSpPr>
          <p:nvPr>
            <p:ph type="body" sz="quarter" idx="15"/>
          </p:nvPr>
        </p:nvSpPr>
        <p:spPr>
          <a:xfrm>
            <a:off x="528381" y="367988"/>
            <a:ext cx="7348327" cy="400050"/>
          </a:xfrm>
          <a:prstGeom prst="rect">
            <a:avLst/>
          </a:prstGeom>
        </p:spPr>
        <p:txBody>
          <a:bodyPr vert="horz"/>
          <a:lstStyle>
            <a:lvl1pPr>
              <a:lnSpc>
                <a:spcPct val="100000"/>
              </a:lnSpc>
              <a:buFontTx/>
              <a:buNone/>
              <a:defRPr lang="fr-FR" sz="2400" kern="1200" cap="all" dirty="0">
                <a:solidFill>
                  <a:srgbClr val="006272"/>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spcBef>
                <a:spcPct val="20000"/>
              </a:spcBef>
              <a:buFont typeface="Arial"/>
              <a:buNone/>
            </a:pPr>
            <a:r>
              <a:rPr lang="fr-CH" dirty="0" smtClean="0"/>
              <a:t>Cliquez pour modifier</a:t>
            </a:r>
            <a:endParaRPr lang="fr-FR" dirty="0"/>
          </a:p>
        </p:txBody>
      </p:sp>
      <p:cxnSp>
        <p:nvCxnSpPr>
          <p:cNvPr id="18" name="Connecteur droit 17"/>
          <p:cNvCxnSpPr/>
          <p:nvPr userDrawn="1"/>
        </p:nvCxnSpPr>
        <p:spPr>
          <a:xfrm flipV="1">
            <a:off x="622168" y="863159"/>
            <a:ext cx="8082646" cy="0"/>
          </a:xfrm>
          <a:prstGeom prst="line">
            <a:avLst/>
          </a:prstGeom>
          <a:ln w="25400">
            <a:solidFill>
              <a:srgbClr val="00627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569300" y="4756915"/>
            <a:ext cx="1763624" cy="230832"/>
          </a:xfrm>
          <a:prstGeom prst="rect">
            <a:avLst/>
          </a:prstGeom>
        </p:spPr>
        <p:txBody>
          <a:bodyPr wrap="none">
            <a:spAutoFit/>
          </a:bodyPr>
          <a:lstStyle/>
          <a:p>
            <a:r>
              <a:rPr lang="fr-FR" sz="900" dirty="0" smtClean="0">
                <a:solidFill>
                  <a:srgbClr val="5A5A5A"/>
                </a:solidFill>
                <a:latin typeface="Arial" panose="020B0604020202020204" pitchFamily="34" charset="0"/>
                <a:cs typeface="Arial" panose="020B0604020202020204" pitchFamily="34" charset="0"/>
              </a:rPr>
              <a:t>© </a:t>
            </a:r>
            <a:r>
              <a:rPr lang="fr-CH" sz="900" dirty="0" smtClean="0">
                <a:solidFill>
                  <a:srgbClr val="5A5A5A"/>
                </a:solidFill>
                <a:latin typeface="Arial" panose="020B0604020202020204" pitchFamily="34" charset="0"/>
                <a:cs typeface="Arial" panose="020B0604020202020204" pitchFamily="34" charset="0"/>
              </a:rPr>
              <a:t>Ecole hôtelière de Lausanne</a:t>
            </a:r>
            <a:endParaRPr lang="fr-FR" sz="900" dirty="0">
              <a:solidFill>
                <a:srgbClr val="5A5A5A"/>
              </a:solidFill>
              <a:latin typeface="Arial" panose="020B0604020202020204" pitchFamily="34" charset="0"/>
              <a:cs typeface="Arial" panose="020B0604020202020204" pitchFamily="34" charset="0"/>
            </a:endParaRPr>
          </a:p>
        </p:txBody>
      </p:sp>
      <p:sp>
        <p:nvSpPr>
          <p:cNvPr id="7" name="Espace réservé pour une image  2"/>
          <p:cNvSpPr>
            <a:spLocks noGrp="1"/>
          </p:cNvSpPr>
          <p:nvPr>
            <p:ph type="pic" idx="13"/>
          </p:nvPr>
        </p:nvSpPr>
        <p:spPr>
          <a:xfrm>
            <a:off x="4285984" y="1062720"/>
            <a:ext cx="3583963" cy="3600000"/>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8" name="Espace réservé pour une image  2"/>
          <p:cNvSpPr>
            <a:spLocks noGrp="1"/>
          </p:cNvSpPr>
          <p:nvPr>
            <p:ph type="pic" idx="16"/>
          </p:nvPr>
        </p:nvSpPr>
        <p:spPr>
          <a:xfrm>
            <a:off x="528381" y="1057576"/>
            <a:ext cx="3583963" cy="3600000"/>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Tree>
    <p:extLst>
      <p:ext uri="{BB962C8B-B14F-4D97-AF65-F5344CB8AC3E}">
        <p14:creationId xmlns:p14="http://schemas.microsoft.com/office/powerpoint/2010/main" val="41155550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re et 1 imag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a:xfrm>
            <a:off x="6553200" y="4767263"/>
            <a:ext cx="2133600" cy="274637"/>
          </a:xfrm>
          <a:prstGeom prst="rect">
            <a:avLst/>
          </a:prstGeom>
        </p:spPr>
        <p:txBody>
          <a:bodyPr/>
          <a:lstStyle>
            <a:lvl1pPr algn="r">
              <a:defRPr sz="1200">
                <a:solidFill>
                  <a:srgbClr val="5A5A5A"/>
                </a:solidFill>
                <a:latin typeface="Arial" panose="020B0604020202020204" pitchFamily="34" charset="0"/>
                <a:cs typeface="Arial" panose="020B0604020202020204" pitchFamily="34" charset="0"/>
              </a:defRPr>
            </a:lvl1pPr>
          </a:lstStyle>
          <a:p>
            <a:fld id="{83DCF88C-AC39-5742-933A-9F64C41D075D}" type="slidenum">
              <a:rPr lang="fr-FR" smtClean="0"/>
              <a:pPr/>
              <a:t>‹#›</a:t>
            </a:fld>
            <a:endParaRPr lang="fr-FR" dirty="0"/>
          </a:p>
        </p:txBody>
      </p:sp>
      <p:sp>
        <p:nvSpPr>
          <p:cNvPr id="17" name="Espace réservé du texte 16"/>
          <p:cNvSpPr>
            <a:spLocks noGrp="1"/>
          </p:cNvSpPr>
          <p:nvPr>
            <p:ph type="body" sz="quarter" idx="15"/>
          </p:nvPr>
        </p:nvSpPr>
        <p:spPr>
          <a:xfrm>
            <a:off x="528381" y="367988"/>
            <a:ext cx="7348327" cy="400050"/>
          </a:xfrm>
          <a:prstGeom prst="rect">
            <a:avLst/>
          </a:prstGeom>
        </p:spPr>
        <p:txBody>
          <a:bodyPr vert="horz"/>
          <a:lstStyle>
            <a:lvl1pPr>
              <a:lnSpc>
                <a:spcPct val="100000"/>
              </a:lnSpc>
              <a:buFontTx/>
              <a:buNone/>
              <a:defRPr lang="fr-FR" sz="2400" kern="1200" cap="all" dirty="0">
                <a:solidFill>
                  <a:srgbClr val="006272"/>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spcBef>
                <a:spcPct val="20000"/>
              </a:spcBef>
              <a:buFont typeface="Arial"/>
              <a:buNone/>
            </a:pPr>
            <a:r>
              <a:rPr lang="fr-CH" dirty="0" smtClean="0"/>
              <a:t>Cliquez pour modifier</a:t>
            </a:r>
            <a:endParaRPr lang="fr-FR" dirty="0"/>
          </a:p>
        </p:txBody>
      </p:sp>
      <p:cxnSp>
        <p:nvCxnSpPr>
          <p:cNvPr id="18" name="Connecteur droit 17"/>
          <p:cNvCxnSpPr/>
          <p:nvPr userDrawn="1"/>
        </p:nvCxnSpPr>
        <p:spPr>
          <a:xfrm flipV="1">
            <a:off x="622168" y="863159"/>
            <a:ext cx="8082646" cy="0"/>
          </a:xfrm>
          <a:prstGeom prst="line">
            <a:avLst/>
          </a:prstGeom>
          <a:ln w="25400">
            <a:solidFill>
              <a:srgbClr val="00627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569300" y="4756915"/>
            <a:ext cx="1763624" cy="230832"/>
          </a:xfrm>
          <a:prstGeom prst="rect">
            <a:avLst/>
          </a:prstGeom>
        </p:spPr>
        <p:txBody>
          <a:bodyPr wrap="none">
            <a:spAutoFit/>
          </a:bodyPr>
          <a:lstStyle/>
          <a:p>
            <a:r>
              <a:rPr lang="fr-FR" sz="900" dirty="0" smtClean="0">
                <a:solidFill>
                  <a:srgbClr val="5A5A5A"/>
                </a:solidFill>
                <a:latin typeface="Arial" panose="020B0604020202020204" pitchFamily="34" charset="0"/>
                <a:cs typeface="Arial" panose="020B0604020202020204" pitchFamily="34" charset="0"/>
              </a:rPr>
              <a:t>© </a:t>
            </a:r>
            <a:r>
              <a:rPr lang="fr-CH" sz="900" dirty="0" smtClean="0">
                <a:solidFill>
                  <a:srgbClr val="5A5A5A"/>
                </a:solidFill>
                <a:latin typeface="Arial" panose="020B0604020202020204" pitchFamily="34" charset="0"/>
                <a:cs typeface="Arial" panose="020B0604020202020204" pitchFamily="34" charset="0"/>
              </a:rPr>
              <a:t>Ecole hôtelière de Lausanne</a:t>
            </a:r>
            <a:endParaRPr lang="fr-FR" sz="900" dirty="0">
              <a:solidFill>
                <a:srgbClr val="5A5A5A"/>
              </a:solidFill>
              <a:latin typeface="Arial" panose="020B0604020202020204" pitchFamily="34" charset="0"/>
              <a:cs typeface="Arial" panose="020B0604020202020204" pitchFamily="34" charset="0"/>
            </a:endParaRPr>
          </a:p>
        </p:txBody>
      </p:sp>
      <p:sp>
        <p:nvSpPr>
          <p:cNvPr id="8" name="Espace réservé pour une image  2"/>
          <p:cNvSpPr>
            <a:spLocks noGrp="1"/>
          </p:cNvSpPr>
          <p:nvPr>
            <p:ph type="pic" idx="16"/>
          </p:nvPr>
        </p:nvSpPr>
        <p:spPr>
          <a:xfrm>
            <a:off x="528381" y="1057576"/>
            <a:ext cx="8176433" cy="3600000"/>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Tree>
    <p:extLst>
      <p:ext uri="{BB962C8B-B14F-4D97-AF65-F5344CB8AC3E}">
        <p14:creationId xmlns:p14="http://schemas.microsoft.com/office/powerpoint/2010/main" val="18475898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slide vid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a:xfrm>
            <a:off x="6553200" y="4767263"/>
            <a:ext cx="2133600" cy="274637"/>
          </a:xfrm>
          <a:prstGeom prst="rect">
            <a:avLst/>
          </a:prstGeom>
        </p:spPr>
        <p:txBody>
          <a:bodyPr/>
          <a:lstStyle>
            <a:lvl1pPr algn="r">
              <a:defRPr sz="1200">
                <a:solidFill>
                  <a:srgbClr val="5A5A5A"/>
                </a:solidFill>
                <a:latin typeface="Arial" panose="020B0604020202020204" pitchFamily="34" charset="0"/>
                <a:cs typeface="Arial" panose="020B0604020202020204" pitchFamily="34" charset="0"/>
              </a:defRPr>
            </a:lvl1pPr>
          </a:lstStyle>
          <a:p>
            <a:fld id="{83DCF88C-AC39-5742-933A-9F64C41D075D}" type="slidenum">
              <a:rPr lang="fr-FR" smtClean="0"/>
              <a:pPr/>
              <a:t>‹#›</a:t>
            </a:fld>
            <a:endParaRPr lang="fr-FR" dirty="0"/>
          </a:p>
        </p:txBody>
      </p:sp>
      <p:sp>
        <p:nvSpPr>
          <p:cNvPr id="17" name="Espace réservé du texte 16"/>
          <p:cNvSpPr>
            <a:spLocks noGrp="1"/>
          </p:cNvSpPr>
          <p:nvPr>
            <p:ph type="body" sz="quarter" idx="15"/>
          </p:nvPr>
        </p:nvSpPr>
        <p:spPr>
          <a:xfrm>
            <a:off x="528381" y="367988"/>
            <a:ext cx="7348327" cy="400050"/>
          </a:xfrm>
          <a:prstGeom prst="rect">
            <a:avLst/>
          </a:prstGeom>
        </p:spPr>
        <p:txBody>
          <a:bodyPr vert="horz"/>
          <a:lstStyle>
            <a:lvl1pPr>
              <a:lnSpc>
                <a:spcPct val="100000"/>
              </a:lnSpc>
              <a:buFontTx/>
              <a:buNone/>
              <a:defRPr lang="fr-FR" sz="2400" kern="1200" cap="all" dirty="0">
                <a:solidFill>
                  <a:srgbClr val="006272"/>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spcBef>
                <a:spcPct val="20000"/>
              </a:spcBef>
              <a:buFont typeface="Arial"/>
              <a:buNone/>
            </a:pPr>
            <a:r>
              <a:rPr lang="fr-CH" dirty="0" smtClean="0"/>
              <a:t>Cliquez pour modifier</a:t>
            </a:r>
            <a:endParaRPr lang="fr-FR" dirty="0"/>
          </a:p>
        </p:txBody>
      </p:sp>
      <p:cxnSp>
        <p:nvCxnSpPr>
          <p:cNvPr id="18" name="Connecteur droit 17"/>
          <p:cNvCxnSpPr/>
          <p:nvPr userDrawn="1"/>
        </p:nvCxnSpPr>
        <p:spPr>
          <a:xfrm flipV="1">
            <a:off x="622168" y="863159"/>
            <a:ext cx="8082646" cy="0"/>
          </a:xfrm>
          <a:prstGeom prst="line">
            <a:avLst/>
          </a:prstGeom>
          <a:ln w="25400">
            <a:solidFill>
              <a:srgbClr val="00627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569300" y="4756915"/>
            <a:ext cx="1763624" cy="230832"/>
          </a:xfrm>
          <a:prstGeom prst="rect">
            <a:avLst/>
          </a:prstGeom>
        </p:spPr>
        <p:txBody>
          <a:bodyPr wrap="none">
            <a:spAutoFit/>
          </a:bodyPr>
          <a:lstStyle/>
          <a:p>
            <a:r>
              <a:rPr lang="fr-FR" sz="900" dirty="0" smtClean="0">
                <a:solidFill>
                  <a:srgbClr val="5A5A5A"/>
                </a:solidFill>
                <a:latin typeface="Arial" panose="020B0604020202020204" pitchFamily="34" charset="0"/>
                <a:cs typeface="Arial" panose="020B0604020202020204" pitchFamily="34" charset="0"/>
              </a:rPr>
              <a:t>© </a:t>
            </a:r>
            <a:r>
              <a:rPr lang="fr-CH" sz="900" dirty="0" smtClean="0">
                <a:solidFill>
                  <a:srgbClr val="5A5A5A"/>
                </a:solidFill>
                <a:latin typeface="Arial" panose="020B0604020202020204" pitchFamily="34" charset="0"/>
                <a:cs typeface="Arial" panose="020B0604020202020204" pitchFamily="34" charset="0"/>
              </a:rPr>
              <a:t>Ecole hôtelière de Lausanne</a:t>
            </a:r>
            <a:endParaRPr lang="fr-FR" sz="900" dirty="0">
              <a:solidFill>
                <a:srgbClr val="5A5A5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14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77EC6B2-DE67-364D-9F20-522343818DFE}" type="slidenum">
              <a:rPr lang="fr-FR" smtClean="0"/>
              <a:t>‹#›</a:t>
            </a:fld>
            <a:endParaRPr lang="fr-FR"/>
          </a:p>
        </p:txBody>
      </p:sp>
    </p:spTree>
    <p:extLst>
      <p:ext uri="{BB962C8B-B14F-4D97-AF65-F5344CB8AC3E}">
        <p14:creationId xmlns:p14="http://schemas.microsoft.com/office/powerpoint/2010/main" val="4133161232"/>
      </p:ext>
    </p:extLst>
  </p:cSld>
  <p:clrMap bg1="lt1" tx1="dk1" bg2="lt2" tx2="dk2" accent1="accent1" accent2="accent2" accent3="accent3" accent4="accent4" accent5="accent5" accent6="accent6" hlink="hlink" folHlink="folHlink"/>
  <p:sldLayoutIdLst>
    <p:sldLayoutId id="2147483651" r:id="rId1"/>
    <p:sldLayoutId id="2147483755" r:id="rId2"/>
    <p:sldLayoutId id="2147483657" r:id="rId3"/>
    <p:sldLayoutId id="2147483754"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22024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0" r:id="rId3"/>
    <p:sldLayoutId id="2147483753" r:id="rId4"/>
    <p:sldLayoutId id="2147483751"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Discussion</a:t>
            </a:r>
            <a:endParaRPr lang="fr-FR" dirty="0"/>
          </a:p>
        </p:txBody>
      </p:sp>
      <p:sp>
        <p:nvSpPr>
          <p:cNvPr id="3" name="Espace réservé du texte 2"/>
          <p:cNvSpPr>
            <a:spLocks noGrp="1"/>
          </p:cNvSpPr>
          <p:nvPr>
            <p:ph type="body" sz="quarter" idx="13"/>
          </p:nvPr>
        </p:nvSpPr>
        <p:spPr/>
        <p:txBody>
          <a:bodyPr/>
          <a:lstStyle/>
          <a:p>
            <a:r>
              <a:rPr lang="fr-FR" dirty="0" smtClean="0"/>
              <a:t>Philippe Masset</a:t>
            </a:r>
            <a:endParaRPr lang="fr-FR" dirty="0"/>
          </a:p>
        </p:txBody>
      </p:sp>
      <p:sp>
        <p:nvSpPr>
          <p:cNvPr id="4" name="Espace réservé du contenu 3"/>
          <p:cNvSpPr>
            <a:spLocks noGrp="1"/>
          </p:cNvSpPr>
          <p:nvPr>
            <p:ph sz="quarter" idx="14"/>
          </p:nvPr>
        </p:nvSpPr>
        <p:spPr/>
        <p:txBody>
          <a:bodyPr/>
          <a:lstStyle/>
          <a:p>
            <a:r>
              <a:rPr lang="fr-FR" dirty="0" smtClean="0"/>
              <a:t>July 6, 2018</a:t>
            </a:r>
            <a:endParaRPr lang="fr-FR" dirty="0"/>
          </a:p>
        </p:txBody>
      </p:sp>
      <p:sp>
        <p:nvSpPr>
          <p:cNvPr id="5" name="Rectangle 4"/>
          <p:cNvSpPr/>
          <p:nvPr/>
        </p:nvSpPr>
        <p:spPr>
          <a:xfrm>
            <a:off x="1691680" y="1563638"/>
            <a:ext cx="5760640" cy="1492716"/>
          </a:xfrm>
          <a:prstGeom prst="rect">
            <a:avLst/>
          </a:prstGeom>
          <a:solidFill>
            <a:schemeClr val="bg2"/>
          </a:solidFill>
        </p:spPr>
        <p:txBody>
          <a:bodyPr wrap="square">
            <a:spAutoFit/>
          </a:bodyPr>
          <a:lstStyle/>
          <a:p>
            <a:pPr algn="ctr">
              <a:spcAft>
                <a:spcPts val="1800"/>
              </a:spcAft>
            </a:pPr>
            <a:r>
              <a:rPr lang="en-US" sz="2800" b="1" dirty="0">
                <a:latin typeface="Arial" panose="020B0604020202020204" pitchFamily="34" charset="0"/>
                <a:cs typeface="Arial" panose="020B0604020202020204" pitchFamily="34" charset="0"/>
              </a:rPr>
              <a:t>The Return Expectations of Institutional </a:t>
            </a:r>
            <a:r>
              <a:rPr lang="en-US" sz="2800" b="1" dirty="0" smtClean="0">
                <a:latin typeface="Arial" panose="020B0604020202020204" pitchFamily="34" charset="0"/>
                <a:cs typeface="Arial" panose="020B0604020202020204" pitchFamily="34" charset="0"/>
              </a:rPr>
              <a:t>Investors</a:t>
            </a:r>
          </a:p>
          <a:p>
            <a:pPr algn="ctr"/>
            <a:r>
              <a:rPr lang="en-US" sz="2000" dirty="0" err="1" smtClean="0">
                <a:latin typeface="Arial" panose="020B0604020202020204" pitchFamily="34" charset="0"/>
                <a:cs typeface="Arial" panose="020B0604020202020204" pitchFamily="34" charset="0"/>
              </a:rPr>
              <a:t>Andonov</a:t>
            </a:r>
            <a:r>
              <a:rPr lang="en-US" sz="2000" dirty="0" smtClean="0">
                <a:latin typeface="Arial" panose="020B0604020202020204" pitchFamily="34" charset="0"/>
                <a:cs typeface="Arial" panose="020B0604020202020204" pitchFamily="34" charset="0"/>
              </a:rPr>
              <a:t>, A. &amp; J. D. </a:t>
            </a:r>
            <a:r>
              <a:rPr lang="en-US" sz="2000" dirty="0" err="1" smtClean="0">
                <a:latin typeface="Arial" panose="020B0604020202020204" pitchFamily="34" charset="0"/>
                <a:cs typeface="Arial" panose="020B0604020202020204" pitchFamily="34" charset="0"/>
              </a:rPr>
              <a:t>Rauh</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925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800"/>
              </a:spcBef>
            </a:pPr>
            <a:r>
              <a:rPr lang="en-US" sz="1700" dirty="0" smtClean="0"/>
              <a:t>There is now a relatively rich literature that investigates how </a:t>
            </a:r>
            <a:r>
              <a:rPr lang="en-US" sz="1700" i="1" dirty="0" smtClean="0"/>
              <a:t>individual</a:t>
            </a:r>
            <a:r>
              <a:rPr lang="en-US" sz="1700" dirty="0" smtClean="0"/>
              <a:t> investors form their expectations of future returns.</a:t>
            </a:r>
          </a:p>
          <a:p>
            <a:pPr>
              <a:spcBef>
                <a:spcPts val="1800"/>
              </a:spcBef>
            </a:pPr>
            <a:r>
              <a:rPr lang="en-US" sz="1700" dirty="0" smtClean="0"/>
              <a:t>This paper considers the case of </a:t>
            </a:r>
            <a:r>
              <a:rPr lang="en-US" sz="1700" i="1" dirty="0" smtClean="0"/>
              <a:t>institutional</a:t>
            </a:r>
            <a:r>
              <a:rPr lang="en-US" sz="1700" dirty="0" smtClean="0"/>
              <a:t> investors. The results show that they tend to </a:t>
            </a:r>
            <a:r>
              <a:rPr lang="en-US" sz="1700" b="1" dirty="0" smtClean="0"/>
              <a:t>extrapolate</a:t>
            </a:r>
            <a:r>
              <a:rPr lang="en-US" sz="1700" dirty="0" smtClean="0"/>
              <a:t> both their expectations and their target asset allocation on the </a:t>
            </a:r>
            <a:r>
              <a:rPr lang="en-US" sz="1700" dirty="0"/>
              <a:t>basis </a:t>
            </a:r>
            <a:r>
              <a:rPr lang="en-US" sz="1700" dirty="0" smtClean="0"/>
              <a:t>of </a:t>
            </a:r>
            <a:r>
              <a:rPr lang="en-US" sz="1700" dirty="0"/>
              <a:t>past returns.</a:t>
            </a:r>
          </a:p>
          <a:p>
            <a:pPr>
              <a:spcBef>
                <a:spcPts val="1800"/>
              </a:spcBef>
            </a:pPr>
            <a:r>
              <a:rPr lang="en-US" sz="1700" dirty="0" smtClean="0"/>
              <a:t>The paper makes use of a novel dataset, which benefits from a number of advantages:</a:t>
            </a:r>
          </a:p>
          <a:p>
            <a:pPr lvl="1">
              <a:spcBef>
                <a:spcPts val="600"/>
              </a:spcBef>
            </a:pPr>
            <a:r>
              <a:rPr lang="en-US" sz="1500" dirty="0" smtClean="0"/>
              <a:t>Homogeneous data: only U.S. public pension plans whose required disclosures are governed by GASB 67.</a:t>
            </a:r>
          </a:p>
          <a:p>
            <a:pPr lvl="1">
              <a:spcBef>
                <a:spcPts val="600"/>
              </a:spcBef>
            </a:pPr>
            <a:r>
              <a:rPr lang="en-US" sz="1500" dirty="0" smtClean="0"/>
              <a:t>No estimation necessary: U.S. public pension plans have to disclose their expected returns by asset classes (since 2014).</a:t>
            </a:r>
          </a:p>
          <a:p>
            <a:pPr lvl="1">
              <a:spcBef>
                <a:spcPts val="600"/>
              </a:spcBef>
            </a:pPr>
            <a:r>
              <a:rPr lang="en-US" sz="1500" dirty="0" smtClean="0"/>
              <a:t>Availability of a number of other relevant variables: e.g., allocation, past performance, unfunded liabilities.</a:t>
            </a:r>
            <a:endParaRPr lang="en-US" sz="1500" dirty="0"/>
          </a:p>
        </p:txBody>
      </p:sp>
      <p:sp>
        <p:nvSpPr>
          <p:cNvPr id="3" name="Text Placeholder 2"/>
          <p:cNvSpPr>
            <a:spLocks noGrp="1"/>
          </p:cNvSpPr>
          <p:nvPr>
            <p:ph type="body" sz="quarter" idx="15"/>
          </p:nvPr>
        </p:nvSpPr>
        <p:spPr/>
        <p:txBody>
          <a:bodyPr/>
          <a:lstStyle/>
          <a:p>
            <a:r>
              <a:rPr lang="de-CH" dirty="0" smtClean="0"/>
              <a:t>Context &amp; contribution</a:t>
            </a:r>
            <a:endParaRPr lang="fr-CH" dirty="0"/>
          </a:p>
        </p:txBody>
      </p:sp>
      <p:sp>
        <p:nvSpPr>
          <p:cNvPr id="4" name="Slide Number Placeholder 3"/>
          <p:cNvSpPr>
            <a:spLocks noGrp="1"/>
          </p:cNvSpPr>
          <p:nvPr>
            <p:ph type="sldNum" sz="quarter" idx="12"/>
          </p:nvPr>
        </p:nvSpPr>
        <p:spPr/>
        <p:txBody>
          <a:bodyPr/>
          <a:lstStyle/>
          <a:p>
            <a:fld id="{83DCF88C-AC39-5742-933A-9F64C41D075D}" type="slidenum">
              <a:rPr lang="fr-FR" smtClean="0"/>
              <a:pPr/>
              <a:t>2</a:t>
            </a:fld>
            <a:endParaRPr lang="fr-FR" dirty="0"/>
          </a:p>
        </p:txBody>
      </p:sp>
    </p:spTree>
    <p:extLst>
      <p:ext uri="{BB962C8B-B14F-4D97-AF65-F5344CB8AC3E}">
        <p14:creationId xmlns:p14="http://schemas.microsoft.com/office/powerpoint/2010/main" val="3017495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700" dirty="0" smtClean="0"/>
              <a:t>It would </a:t>
            </a:r>
            <a:r>
              <a:rPr lang="en-US" sz="1700" dirty="0"/>
              <a:t>be useful to </a:t>
            </a:r>
            <a:r>
              <a:rPr lang="en-US" sz="1700" dirty="0" smtClean="0"/>
              <a:t>have more </a:t>
            </a:r>
            <a:r>
              <a:rPr lang="en-US" sz="1700" dirty="0"/>
              <a:t>info/details on the </a:t>
            </a:r>
            <a:r>
              <a:rPr lang="en-US" sz="1700" dirty="0" smtClean="0"/>
              <a:t>“economics” </a:t>
            </a:r>
            <a:r>
              <a:rPr lang="en-US" sz="1700" dirty="0"/>
              <a:t>of U.S. </a:t>
            </a:r>
            <a:r>
              <a:rPr lang="en-US" sz="1700" dirty="0" smtClean="0"/>
              <a:t>public </a:t>
            </a:r>
            <a:r>
              <a:rPr lang="en-US" sz="1700" dirty="0"/>
              <a:t>pension </a:t>
            </a:r>
            <a:r>
              <a:rPr lang="en-US" sz="1700" dirty="0" smtClean="0"/>
              <a:t>plans:</a:t>
            </a:r>
            <a:endParaRPr lang="en-US" sz="1700" dirty="0"/>
          </a:p>
          <a:p>
            <a:pPr lvl="1"/>
            <a:r>
              <a:rPr lang="en-US" sz="1500" dirty="0"/>
              <a:t>Are they all “defined benefit” </a:t>
            </a:r>
            <a:r>
              <a:rPr lang="en-US" sz="1500" dirty="0" smtClean="0"/>
              <a:t>pension plans?</a:t>
            </a:r>
            <a:endParaRPr lang="en-US" sz="1500" dirty="0"/>
          </a:p>
          <a:p>
            <a:pPr lvl="1"/>
            <a:r>
              <a:rPr lang="en-US" sz="1500" dirty="0"/>
              <a:t>Do these </a:t>
            </a:r>
            <a:r>
              <a:rPr lang="en-US" sz="1500" dirty="0" smtClean="0"/>
              <a:t>plans usually work with external </a:t>
            </a:r>
            <a:r>
              <a:rPr lang="en-US" sz="1500" dirty="0"/>
              <a:t>advisors </a:t>
            </a:r>
            <a:r>
              <a:rPr lang="en-US" sz="1500" dirty="0" smtClean="0">
                <a:sym typeface="Wingdings" panose="05000000000000000000" pitchFamily="2" charset="2"/>
              </a:rPr>
              <a:t> if yes, </a:t>
            </a:r>
            <a:r>
              <a:rPr lang="en-US" sz="1500" dirty="0" smtClean="0"/>
              <a:t>it </a:t>
            </a:r>
            <a:r>
              <a:rPr lang="en-US" sz="1500" dirty="0"/>
              <a:t>would </a:t>
            </a:r>
            <a:r>
              <a:rPr lang="en-US" sz="1500" dirty="0" smtClean="0"/>
              <a:t>be </a:t>
            </a:r>
            <a:r>
              <a:rPr lang="en-US" sz="1500" dirty="0"/>
              <a:t>interesting to examine the impact that specific advisors might have on </a:t>
            </a:r>
            <a:r>
              <a:rPr lang="en-US" sz="1500" dirty="0" smtClean="0"/>
              <a:t>the estimation of expected returns (e.g., some advisors might be more </a:t>
            </a:r>
            <a:r>
              <a:rPr lang="en-US" sz="1500" dirty="0"/>
              <a:t>conservative </a:t>
            </a:r>
            <a:r>
              <a:rPr lang="en-US" sz="1500" dirty="0" smtClean="0"/>
              <a:t>or more experienced than </a:t>
            </a:r>
            <a:r>
              <a:rPr lang="en-US" sz="1500" dirty="0"/>
              <a:t>others</a:t>
            </a:r>
            <a:r>
              <a:rPr lang="en-US" sz="1500" dirty="0" smtClean="0"/>
              <a:t>).</a:t>
            </a:r>
            <a:endParaRPr lang="en-US" sz="1500" dirty="0"/>
          </a:p>
          <a:p>
            <a:pPr lvl="1"/>
            <a:r>
              <a:rPr lang="en-US" sz="1500" dirty="0" smtClean="0"/>
              <a:t>What is the rationale behind </a:t>
            </a:r>
            <a:r>
              <a:rPr lang="en-US" sz="1500" dirty="0"/>
              <a:t>GASB </a:t>
            </a:r>
            <a:r>
              <a:rPr lang="en-US" sz="1500" dirty="0" smtClean="0"/>
              <a:t>67, which allows </a:t>
            </a:r>
            <a:r>
              <a:rPr lang="en-US" sz="1500" i="1" dirty="0" smtClean="0"/>
              <a:t>public </a:t>
            </a:r>
            <a:r>
              <a:rPr lang="en-US" sz="1500" dirty="0" smtClean="0"/>
              <a:t>pension </a:t>
            </a:r>
            <a:r>
              <a:rPr lang="en-US" sz="1500" dirty="0"/>
              <a:t>plans to discount their liabilities using a DR = </a:t>
            </a:r>
            <a:r>
              <a:rPr lang="en-US" sz="1500" dirty="0" smtClean="0"/>
              <a:t>ER? </a:t>
            </a:r>
            <a:r>
              <a:rPr lang="en-US" sz="1500" dirty="0"/>
              <a:t>Is it to </a:t>
            </a:r>
            <a:r>
              <a:rPr lang="en-US" sz="1500" dirty="0" smtClean="0"/>
              <a:t>“hide” </a:t>
            </a:r>
            <a:r>
              <a:rPr lang="en-US" sz="1500" dirty="0"/>
              <a:t>a </a:t>
            </a:r>
            <a:r>
              <a:rPr lang="en-US" sz="1500" dirty="0" smtClean="0"/>
              <a:t>generally poor </a:t>
            </a:r>
            <a:r>
              <a:rPr lang="en-US" sz="1500" dirty="0"/>
              <a:t>financial situation as compared to private pension plans</a:t>
            </a:r>
            <a:r>
              <a:rPr lang="en-US" sz="1500" dirty="0" smtClean="0"/>
              <a:t>?</a:t>
            </a:r>
          </a:p>
          <a:p>
            <a:pPr lvl="2"/>
            <a:r>
              <a:rPr lang="en-US" sz="1500" dirty="0" smtClean="0"/>
              <a:t>Could </a:t>
            </a:r>
            <a:r>
              <a:rPr lang="en-US" sz="1500" dirty="0"/>
              <a:t>this have an effect on </a:t>
            </a:r>
            <a:r>
              <a:rPr lang="en-US" sz="1500" dirty="0" smtClean="0"/>
              <a:t>the results? (That is, do ER genuinely represent expectations or are they also affected by other considerations?)</a:t>
            </a:r>
            <a:endParaRPr lang="en-US" sz="1500" dirty="0"/>
          </a:p>
          <a:p>
            <a:pPr lvl="2"/>
            <a:r>
              <a:rPr lang="en-US" sz="1500" dirty="0" smtClean="0"/>
              <a:t>More specifically, can </a:t>
            </a:r>
            <a:r>
              <a:rPr lang="en-US" sz="1500" dirty="0"/>
              <a:t>we </a:t>
            </a:r>
            <a:r>
              <a:rPr lang="en-US" sz="1500" dirty="0" smtClean="0"/>
              <a:t>really consider </a:t>
            </a:r>
            <a:r>
              <a:rPr lang="en-US" sz="1500" dirty="0"/>
              <a:t>that U.S. </a:t>
            </a:r>
            <a:r>
              <a:rPr lang="en-US" sz="1500" dirty="0" smtClean="0"/>
              <a:t>public </a:t>
            </a:r>
            <a:r>
              <a:rPr lang="en-US" sz="1500" dirty="0"/>
              <a:t>pension plans represent a representative sample to infer information about how institutional investors as a whole form their expectations</a:t>
            </a:r>
            <a:r>
              <a:rPr lang="en-US" sz="1500" dirty="0" smtClean="0"/>
              <a:t>?</a:t>
            </a:r>
            <a:endParaRPr lang="en-US" sz="1500" dirty="0"/>
          </a:p>
        </p:txBody>
      </p:sp>
      <p:sp>
        <p:nvSpPr>
          <p:cNvPr id="3" name="Text Placeholder 2"/>
          <p:cNvSpPr>
            <a:spLocks noGrp="1"/>
          </p:cNvSpPr>
          <p:nvPr>
            <p:ph type="body" sz="quarter" idx="15"/>
          </p:nvPr>
        </p:nvSpPr>
        <p:spPr/>
        <p:txBody>
          <a:bodyPr/>
          <a:lstStyle/>
          <a:p>
            <a:r>
              <a:rPr lang="de-CH" dirty="0" smtClean="0"/>
              <a:t>U.S. Public pension plans (I)</a:t>
            </a:r>
            <a:endParaRPr lang="fr-CH" dirty="0"/>
          </a:p>
        </p:txBody>
      </p:sp>
      <p:sp>
        <p:nvSpPr>
          <p:cNvPr id="4" name="Slide Number Placeholder 3"/>
          <p:cNvSpPr>
            <a:spLocks noGrp="1"/>
          </p:cNvSpPr>
          <p:nvPr>
            <p:ph type="sldNum" sz="quarter" idx="12"/>
          </p:nvPr>
        </p:nvSpPr>
        <p:spPr/>
        <p:txBody>
          <a:bodyPr/>
          <a:lstStyle/>
          <a:p>
            <a:fld id="{83DCF88C-AC39-5742-933A-9F64C41D075D}" type="slidenum">
              <a:rPr lang="fr-FR" smtClean="0"/>
              <a:pPr/>
              <a:t>3</a:t>
            </a:fld>
            <a:endParaRPr lang="fr-FR" dirty="0"/>
          </a:p>
        </p:txBody>
      </p:sp>
    </p:spTree>
    <p:extLst>
      <p:ext uri="{BB962C8B-B14F-4D97-AF65-F5344CB8AC3E}">
        <p14:creationId xmlns:p14="http://schemas.microsoft.com/office/powerpoint/2010/main" val="9379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a:spcBef>
                <a:spcPts val="1800"/>
              </a:spcBef>
              <a:buFont typeface="Arial" panose="020B0604020202020204" pitchFamily="34" charset="0"/>
              <a:buChar char="•"/>
            </a:pPr>
            <a:r>
              <a:rPr lang="en-US" sz="1700" dirty="0" smtClean="0"/>
              <a:t>Regressions </a:t>
            </a:r>
            <a:r>
              <a:rPr lang="en-US" sz="1700" dirty="0"/>
              <a:t>control for unfunded liabilities </a:t>
            </a:r>
            <a:r>
              <a:rPr lang="en-US" sz="1700" dirty="0" smtClean="0"/>
              <a:t>and size, but they do </a:t>
            </a:r>
            <a:r>
              <a:rPr lang="en-US" sz="1700" dirty="0"/>
              <a:t>not take into account the maturity of the </a:t>
            </a:r>
            <a:r>
              <a:rPr lang="en-US" sz="1700" dirty="0" smtClean="0"/>
              <a:t>pension plan (proportion </a:t>
            </a:r>
            <a:r>
              <a:rPr lang="en-US" sz="1700" dirty="0"/>
              <a:t>of retired members), which is </a:t>
            </a:r>
            <a:r>
              <a:rPr lang="en-US" sz="1700" dirty="0" smtClean="0"/>
              <a:t>likely </a:t>
            </a:r>
            <a:r>
              <a:rPr lang="en-US" sz="1700" dirty="0"/>
              <a:t>to have an effect on ER and asset allocation.</a:t>
            </a:r>
          </a:p>
          <a:p>
            <a:pPr lvl="1"/>
            <a:r>
              <a:rPr lang="en-US" sz="1500" dirty="0" smtClean="0"/>
              <a:t>Incidentally, maturity </a:t>
            </a:r>
            <a:r>
              <a:rPr lang="en-US" sz="1500" dirty="0"/>
              <a:t>might also have an impact on the estimation of performance (more mature plan </a:t>
            </a:r>
            <a:r>
              <a:rPr lang="en-US" sz="1500" dirty="0">
                <a:sym typeface="Wingdings" panose="05000000000000000000" pitchFamily="2" charset="2"/>
              </a:rPr>
              <a:t> less </a:t>
            </a:r>
            <a:r>
              <a:rPr lang="en-US" sz="1500" dirty="0" smtClean="0">
                <a:sym typeface="Wingdings" panose="05000000000000000000" pitchFamily="2" charset="2"/>
              </a:rPr>
              <a:t>and less assets </a:t>
            </a:r>
            <a:r>
              <a:rPr lang="en-US" sz="1500" dirty="0">
                <a:sym typeface="Wingdings" panose="05000000000000000000" pitchFamily="2" charset="2"/>
              </a:rPr>
              <a:t>invested </a:t>
            </a:r>
            <a:r>
              <a:rPr lang="en-US" sz="1500" dirty="0" smtClean="0">
                <a:sym typeface="Wingdings" panose="05000000000000000000" pitchFamily="2" charset="2"/>
              </a:rPr>
              <a:t>over the year </a:t>
            </a:r>
            <a:r>
              <a:rPr lang="en-US" sz="1500" dirty="0">
                <a:sym typeface="Wingdings" panose="05000000000000000000" pitchFamily="2" charset="2"/>
              </a:rPr>
              <a:t> less revenues  </a:t>
            </a:r>
            <a:r>
              <a:rPr lang="en-US" sz="1500" dirty="0" smtClean="0">
                <a:sym typeface="Wingdings" panose="05000000000000000000" pitchFamily="2" charset="2"/>
              </a:rPr>
              <a:t>underestimation of returns</a:t>
            </a:r>
            <a:r>
              <a:rPr lang="en-US" sz="1500" dirty="0">
                <a:sym typeface="Wingdings" panose="05000000000000000000" pitchFamily="2" charset="2"/>
              </a:rPr>
              <a:t>).</a:t>
            </a:r>
            <a:endParaRPr lang="en-US" sz="1500" dirty="0"/>
          </a:p>
          <a:p>
            <a:pPr marL="228600" lvl="1">
              <a:spcBef>
                <a:spcPts val="1800"/>
              </a:spcBef>
              <a:buFont typeface="Arial" panose="020B0604020202020204" pitchFamily="34" charset="0"/>
              <a:buChar char="•"/>
            </a:pPr>
            <a:r>
              <a:rPr lang="en-US" sz="1700" dirty="0" smtClean="0"/>
              <a:t>Furthermore, it might be pertinent to investigate if the </a:t>
            </a:r>
            <a:r>
              <a:rPr lang="en-US" sz="1700" dirty="0"/>
              <a:t>results hold for all systems or </a:t>
            </a:r>
            <a:r>
              <a:rPr lang="en-US" sz="1700" dirty="0" smtClean="0"/>
              <a:t>if there are substantial </a:t>
            </a:r>
            <a:r>
              <a:rPr lang="en-US" sz="1700" dirty="0"/>
              <a:t>differences among particular subsamples, e.g.:</a:t>
            </a:r>
          </a:p>
          <a:p>
            <a:pPr lvl="1"/>
            <a:r>
              <a:rPr lang="en-US" sz="1500" dirty="0"/>
              <a:t>Apart from a methodological choice, are there fundamental differences between arithmetic and geometric systems? If yes, this may justify a subsample analysis.</a:t>
            </a:r>
          </a:p>
          <a:p>
            <a:pPr lvl="1"/>
            <a:r>
              <a:rPr lang="en-US" sz="1500" dirty="0"/>
              <a:t>The fact that some </a:t>
            </a:r>
            <a:r>
              <a:rPr lang="en-US" sz="1500" dirty="0" smtClean="0"/>
              <a:t>systems have </a:t>
            </a:r>
            <a:r>
              <a:rPr lang="en-US" sz="1500" dirty="0"/>
              <a:t>a DR &gt; ER is striking (this suggests a potentially weak financial situation / poor management) </a:t>
            </a:r>
            <a:r>
              <a:rPr lang="en-US" sz="1500" dirty="0">
                <a:sym typeface="Wingdings" panose="05000000000000000000" pitchFamily="2" charset="2"/>
              </a:rPr>
              <a:t> it</a:t>
            </a:r>
            <a:r>
              <a:rPr lang="en-US" sz="1500" dirty="0"/>
              <a:t> would </a:t>
            </a:r>
            <a:r>
              <a:rPr lang="en-US" sz="1500" dirty="0" smtClean="0"/>
              <a:t>thus be especially </a:t>
            </a:r>
            <a:r>
              <a:rPr lang="en-US" sz="1500" dirty="0"/>
              <a:t>interesting to examine the relation between past performance and ER for this specific subsample.</a:t>
            </a:r>
          </a:p>
          <a:p>
            <a:pPr lvl="1"/>
            <a:endParaRPr lang="en-US" dirty="0">
              <a:solidFill>
                <a:srgbClr val="FF0000"/>
              </a:solidFill>
            </a:endParaRPr>
          </a:p>
          <a:p>
            <a:pPr lvl="1"/>
            <a:endParaRPr lang="en-US" dirty="0"/>
          </a:p>
          <a:p>
            <a:pPr marL="228600" lvl="1">
              <a:spcBef>
                <a:spcPts val="1000"/>
              </a:spcBef>
              <a:buFont typeface="Arial" panose="020B0604020202020204" pitchFamily="34" charset="0"/>
              <a:buChar char="•"/>
            </a:pPr>
            <a:endParaRPr lang="en-US" sz="1800" dirty="0"/>
          </a:p>
        </p:txBody>
      </p:sp>
      <p:sp>
        <p:nvSpPr>
          <p:cNvPr id="3" name="Text Placeholder 2"/>
          <p:cNvSpPr>
            <a:spLocks noGrp="1"/>
          </p:cNvSpPr>
          <p:nvPr>
            <p:ph type="body" sz="quarter" idx="15"/>
          </p:nvPr>
        </p:nvSpPr>
        <p:spPr/>
        <p:txBody>
          <a:bodyPr/>
          <a:lstStyle/>
          <a:p>
            <a:r>
              <a:rPr lang="de-CH" dirty="0"/>
              <a:t>U.S. Public pension plans (</a:t>
            </a:r>
            <a:r>
              <a:rPr lang="de-CH" dirty="0" smtClean="0"/>
              <a:t>II)</a:t>
            </a:r>
            <a:endParaRPr lang="fr-CH" dirty="0"/>
          </a:p>
        </p:txBody>
      </p:sp>
      <p:sp>
        <p:nvSpPr>
          <p:cNvPr id="4" name="Slide Number Placeholder 3"/>
          <p:cNvSpPr>
            <a:spLocks noGrp="1"/>
          </p:cNvSpPr>
          <p:nvPr>
            <p:ph type="sldNum" sz="quarter" idx="12"/>
          </p:nvPr>
        </p:nvSpPr>
        <p:spPr/>
        <p:txBody>
          <a:bodyPr/>
          <a:lstStyle/>
          <a:p>
            <a:fld id="{83DCF88C-AC39-5742-933A-9F64C41D075D}" type="slidenum">
              <a:rPr lang="fr-FR" smtClean="0"/>
              <a:pPr/>
              <a:t>4</a:t>
            </a:fld>
            <a:endParaRPr lang="fr-FR" dirty="0"/>
          </a:p>
        </p:txBody>
      </p:sp>
    </p:spTree>
    <p:extLst>
      <p:ext uri="{BB962C8B-B14F-4D97-AF65-F5344CB8AC3E}">
        <p14:creationId xmlns:p14="http://schemas.microsoft.com/office/powerpoint/2010/main" val="707349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0248" y="1079999"/>
            <a:ext cx="8372231" cy="3600000"/>
          </a:xfrm>
        </p:spPr>
        <p:txBody>
          <a:bodyPr/>
          <a:lstStyle/>
          <a:p>
            <a:pPr marL="228600" lvl="1">
              <a:spcBef>
                <a:spcPts val="1200"/>
              </a:spcBef>
              <a:buFont typeface="Arial" panose="020B0604020202020204" pitchFamily="34" charset="0"/>
              <a:buChar char="•"/>
            </a:pPr>
            <a:r>
              <a:rPr lang="en-US" dirty="0" smtClean="0"/>
              <a:t>Definition of asset classes = perhaps too coarse </a:t>
            </a:r>
            <a:r>
              <a:rPr lang="en-US" dirty="0" smtClean="0">
                <a:sym typeface="Wingdings" panose="05000000000000000000" pitchFamily="2" charset="2"/>
              </a:rPr>
              <a:t> this </a:t>
            </a:r>
            <a:r>
              <a:rPr lang="en-US" dirty="0" smtClean="0"/>
              <a:t>might explain part of the apparent expected persistence in performance</a:t>
            </a:r>
          </a:p>
          <a:p>
            <a:pPr lvl="1">
              <a:spcBef>
                <a:spcPts val="300"/>
              </a:spcBef>
            </a:pPr>
            <a:r>
              <a:rPr lang="en-US" sz="1450" dirty="0" smtClean="0"/>
              <a:t>For instance, if pension plan A only holds U.S. big caps, whereas plan B also holds small caps and international stocks, this might lead to differences in both realized returns and expected returns. </a:t>
            </a:r>
          </a:p>
          <a:p>
            <a:pPr lvl="1">
              <a:spcBef>
                <a:spcPts val="300"/>
              </a:spcBef>
            </a:pPr>
            <a:r>
              <a:rPr lang="en-US" sz="1450" dirty="0" smtClean="0"/>
              <a:t>It will however be difficult to explain such differences using a regression if all public equity investments are aggregated into just one single asset class (as there will not necessarily be large differences in the volatility or the beta of the two plans).</a:t>
            </a:r>
          </a:p>
          <a:p>
            <a:pPr marL="228600" lvl="1">
              <a:spcBef>
                <a:spcPts val="1200"/>
              </a:spcBef>
              <a:buFont typeface="Arial" panose="020B0604020202020204" pitchFamily="34" charset="0"/>
              <a:buChar char="•"/>
            </a:pPr>
            <a:r>
              <a:rPr lang="en-US" dirty="0" smtClean="0"/>
              <a:t>Time-window used to compute past returns and to classify PE funds:</a:t>
            </a:r>
          </a:p>
          <a:p>
            <a:pPr lvl="1">
              <a:spcBef>
                <a:spcPts val="300"/>
              </a:spcBef>
            </a:pPr>
            <a:r>
              <a:rPr lang="en-US" sz="1450" dirty="0" smtClean="0"/>
              <a:t>Returns = average of the last 10 years </a:t>
            </a:r>
            <a:r>
              <a:rPr lang="en-US" sz="1450" dirty="0" smtClean="0">
                <a:sym typeface="Wingdings" panose="05000000000000000000" pitchFamily="2" charset="2"/>
              </a:rPr>
              <a:t></a:t>
            </a:r>
            <a:r>
              <a:rPr lang="en-US" sz="1450" dirty="0" smtClean="0"/>
              <a:t> are the results sensitive to this choice? </a:t>
            </a:r>
          </a:p>
          <a:p>
            <a:pPr lvl="1">
              <a:spcBef>
                <a:spcPts val="300"/>
              </a:spcBef>
            </a:pPr>
            <a:r>
              <a:rPr lang="en-US" sz="1450" dirty="0" smtClean="0"/>
              <a:t>Medium-vintage PE funds (9-13 years) = typically launched before the GFC </a:t>
            </a:r>
            <a:r>
              <a:rPr lang="en-US" sz="1450" dirty="0" smtClean="0">
                <a:sym typeface="Wingdings" panose="05000000000000000000" pitchFamily="2" charset="2"/>
              </a:rPr>
              <a:t></a:t>
            </a:r>
            <a:r>
              <a:rPr lang="en-US" sz="1450" dirty="0" smtClean="0"/>
              <a:t> this might explain the negative coefficient between the performance of such PE funds (which is typically low/negative) and expected returns.</a:t>
            </a:r>
            <a:endParaRPr lang="en-US" sz="1450" dirty="0"/>
          </a:p>
          <a:p>
            <a:pPr marL="228600" lvl="1">
              <a:spcBef>
                <a:spcPts val="1200"/>
              </a:spcBef>
              <a:buFont typeface="Arial" panose="020B0604020202020204" pitchFamily="34" charset="0"/>
              <a:buChar char="•"/>
            </a:pPr>
            <a:r>
              <a:rPr lang="en-US" dirty="0"/>
              <a:t>TS variations: you currently have 3 years of data (2014 to 2016) </a:t>
            </a:r>
            <a:r>
              <a:rPr lang="en-US" dirty="0">
                <a:sym typeface="Wingdings" panose="05000000000000000000" pitchFamily="2" charset="2"/>
              </a:rPr>
              <a:t></a:t>
            </a:r>
            <a:r>
              <a:rPr lang="en-US" dirty="0"/>
              <a:t> why not investigating directly how the realized returns over this period have affected ER and asset allocation</a:t>
            </a:r>
            <a:r>
              <a:rPr lang="en-US" dirty="0" smtClean="0"/>
              <a:t>?</a:t>
            </a:r>
            <a:endParaRPr lang="en-US" dirty="0"/>
          </a:p>
        </p:txBody>
      </p:sp>
      <p:sp>
        <p:nvSpPr>
          <p:cNvPr id="3" name="Text Placeholder 2"/>
          <p:cNvSpPr>
            <a:spLocks noGrp="1"/>
          </p:cNvSpPr>
          <p:nvPr>
            <p:ph type="body" sz="quarter" idx="15"/>
          </p:nvPr>
        </p:nvSpPr>
        <p:spPr/>
        <p:txBody>
          <a:bodyPr/>
          <a:lstStyle/>
          <a:p>
            <a:r>
              <a:rPr lang="en-US" dirty="0" smtClean="0"/>
              <a:t>Empirical analysis</a:t>
            </a:r>
            <a:endParaRPr lang="en-US" dirty="0"/>
          </a:p>
        </p:txBody>
      </p:sp>
      <p:sp>
        <p:nvSpPr>
          <p:cNvPr id="4" name="Slide Number Placeholder 3"/>
          <p:cNvSpPr>
            <a:spLocks noGrp="1"/>
          </p:cNvSpPr>
          <p:nvPr>
            <p:ph type="sldNum" sz="quarter" idx="12"/>
          </p:nvPr>
        </p:nvSpPr>
        <p:spPr/>
        <p:txBody>
          <a:bodyPr/>
          <a:lstStyle/>
          <a:p>
            <a:fld id="{83DCF88C-AC39-5742-933A-9F64C41D075D}" type="slidenum">
              <a:rPr lang="fr-FR" smtClean="0"/>
              <a:pPr/>
              <a:t>5</a:t>
            </a:fld>
            <a:endParaRPr lang="fr-FR" dirty="0"/>
          </a:p>
        </p:txBody>
      </p:sp>
    </p:spTree>
    <p:extLst>
      <p:ext uri="{BB962C8B-B14F-4D97-AF65-F5344CB8AC3E}">
        <p14:creationId xmlns:p14="http://schemas.microsoft.com/office/powerpoint/2010/main" val="359767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a:spcBef>
                <a:spcPts val="1200"/>
              </a:spcBef>
              <a:buFont typeface="Arial" panose="020B0604020202020204" pitchFamily="34" charset="0"/>
              <a:buChar char="•"/>
            </a:pPr>
            <a:r>
              <a:rPr lang="en-US" sz="1500" dirty="0"/>
              <a:t>“Realized past returns have a substantial effect on target asset allocation through an extrapolation channel” </a:t>
            </a:r>
          </a:p>
          <a:p>
            <a:pPr lvl="1">
              <a:spcBef>
                <a:spcPts val="300"/>
              </a:spcBef>
            </a:pPr>
            <a:r>
              <a:rPr lang="en-US" sz="1400" dirty="0"/>
              <a:t>The results might perhaps also be explained by the fact that systems that have achieved high returns in the past are </a:t>
            </a:r>
            <a:r>
              <a:rPr lang="en-US" sz="1400" dirty="0" smtClean="0"/>
              <a:t>in </a:t>
            </a:r>
            <a:r>
              <a:rPr lang="en-US" sz="1400" dirty="0"/>
              <a:t>a better financial situation and can thus take more risk in the future.</a:t>
            </a:r>
          </a:p>
          <a:p>
            <a:pPr lvl="1">
              <a:spcBef>
                <a:spcPts val="300"/>
              </a:spcBef>
            </a:pPr>
            <a:r>
              <a:rPr lang="en-US" sz="1400" dirty="0"/>
              <a:t>The apparent spillover effects from public to private equity investments may provide some support to this argument</a:t>
            </a:r>
          </a:p>
          <a:p>
            <a:pPr lvl="2">
              <a:spcBef>
                <a:spcPts val="300"/>
              </a:spcBef>
            </a:pPr>
            <a:r>
              <a:rPr lang="en-US" sz="1300" dirty="0"/>
              <a:t>After a strong performance, the system can take more risk and invest more aggressively in PE funds </a:t>
            </a:r>
            <a:r>
              <a:rPr lang="en-US" sz="1300" dirty="0">
                <a:sym typeface="Wingdings" panose="05000000000000000000" pitchFamily="2" charset="2"/>
              </a:rPr>
              <a:t> thus higher expected returns on this asset class following </a:t>
            </a:r>
            <a:r>
              <a:rPr lang="en-US" sz="1300" dirty="0" smtClean="0">
                <a:sym typeface="Wingdings" panose="05000000000000000000" pitchFamily="2" charset="2"/>
              </a:rPr>
              <a:t>strong returns </a:t>
            </a:r>
            <a:r>
              <a:rPr lang="en-US" sz="1300" dirty="0">
                <a:sym typeface="Wingdings" panose="05000000000000000000" pitchFamily="2" charset="2"/>
              </a:rPr>
              <a:t>on public equity investments. </a:t>
            </a:r>
          </a:p>
          <a:p>
            <a:pPr lvl="2">
              <a:spcBef>
                <a:spcPts val="300"/>
              </a:spcBef>
            </a:pPr>
            <a:r>
              <a:rPr lang="en-US" sz="1300" dirty="0" smtClean="0">
                <a:sym typeface="Wingdings" panose="05000000000000000000" pitchFamily="2" charset="2"/>
              </a:rPr>
              <a:t>It might </a:t>
            </a:r>
            <a:r>
              <a:rPr lang="en-US" sz="1300" dirty="0">
                <a:sym typeface="Wingdings" panose="05000000000000000000" pitchFamily="2" charset="2"/>
              </a:rPr>
              <a:t>be useful to add </a:t>
            </a:r>
            <a:r>
              <a:rPr lang="en-US" sz="1300" dirty="0" smtClean="0">
                <a:sym typeface="Wingdings" panose="05000000000000000000" pitchFamily="2" charset="2"/>
              </a:rPr>
              <a:t>an interaction term in the regression to control for this.</a:t>
            </a:r>
            <a:endParaRPr lang="en-US" sz="1300" dirty="0">
              <a:sym typeface="Wingdings" panose="05000000000000000000" pitchFamily="2" charset="2"/>
            </a:endParaRPr>
          </a:p>
          <a:p>
            <a:pPr marL="228600" lvl="1">
              <a:spcBef>
                <a:spcPts val="1200"/>
              </a:spcBef>
              <a:buFont typeface="Arial" panose="020B0604020202020204" pitchFamily="34" charset="0"/>
              <a:buChar char="•"/>
            </a:pPr>
            <a:r>
              <a:rPr lang="en-US" sz="1500" dirty="0"/>
              <a:t>Negative relation between ER on PE investments and experience on this market</a:t>
            </a:r>
          </a:p>
          <a:p>
            <a:pPr lvl="1">
              <a:spcBef>
                <a:spcPts val="300"/>
              </a:spcBef>
            </a:pPr>
            <a:r>
              <a:rPr lang="en-US" sz="1400" dirty="0" smtClean="0"/>
              <a:t>Using the </a:t>
            </a:r>
            <a:r>
              <a:rPr lang="en-US" sz="1400" dirty="0"/>
              <a:t>number of PE </a:t>
            </a:r>
            <a:r>
              <a:rPr lang="en-US" sz="1400" dirty="0" smtClean="0"/>
              <a:t>investments to proxy experience is not </a:t>
            </a:r>
            <a:r>
              <a:rPr lang="en-US" sz="1400" dirty="0"/>
              <a:t>necessarily appropriate: </a:t>
            </a:r>
            <a:r>
              <a:rPr lang="en-US" sz="1400" dirty="0" smtClean="0"/>
              <a:t>it could be that more-experienced </a:t>
            </a:r>
            <a:r>
              <a:rPr lang="en-US" sz="1400" dirty="0"/>
              <a:t>systems invest directly in a limited </a:t>
            </a:r>
            <a:r>
              <a:rPr lang="en-US" sz="1400" dirty="0" smtClean="0"/>
              <a:t>but carefully chosen number </a:t>
            </a:r>
            <a:r>
              <a:rPr lang="en-US" sz="1400" dirty="0"/>
              <a:t>of PE </a:t>
            </a:r>
            <a:r>
              <a:rPr lang="en-US" sz="1400" dirty="0" smtClean="0"/>
              <a:t>funds, </a:t>
            </a:r>
            <a:r>
              <a:rPr lang="en-US" sz="1400" dirty="0"/>
              <a:t>whereas less-experienced systems may prefer to invest indirectly in a larger number of PE funds (diversification).</a:t>
            </a:r>
          </a:p>
          <a:p>
            <a:pPr lvl="1">
              <a:spcBef>
                <a:spcPts val="300"/>
              </a:spcBef>
            </a:pPr>
            <a:r>
              <a:rPr lang="en-US" sz="1400" dirty="0"/>
              <a:t>Alternative measures of </a:t>
            </a:r>
            <a:r>
              <a:rPr lang="en-US" sz="1400" dirty="0" smtClean="0"/>
              <a:t>experience: average </a:t>
            </a:r>
            <a:r>
              <a:rPr lang="en-US" sz="1400" dirty="0"/>
              <a:t>allocation to PE </a:t>
            </a:r>
            <a:r>
              <a:rPr lang="en-US" sz="1400" dirty="0" smtClean="0"/>
              <a:t>over the last 10y, or number of years </a:t>
            </a:r>
            <a:r>
              <a:rPr lang="en-US" sz="1400" dirty="0"/>
              <a:t>since </a:t>
            </a:r>
            <a:r>
              <a:rPr lang="en-US" sz="1400" dirty="0" smtClean="0"/>
              <a:t>a </a:t>
            </a:r>
            <a:r>
              <a:rPr lang="en-US" sz="1400" dirty="0"/>
              <a:t>plan </a:t>
            </a:r>
            <a:r>
              <a:rPr lang="en-US" sz="1400" dirty="0" smtClean="0"/>
              <a:t>started </a:t>
            </a:r>
            <a:r>
              <a:rPr lang="en-US" sz="1400" dirty="0"/>
              <a:t>investing in PE</a:t>
            </a:r>
            <a:r>
              <a:rPr lang="en-US" sz="1400" dirty="0" smtClean="0"/>
              <a:t>. An interaction term with size might be relevant too.</a:t>
            </a:r>
            <a:endParaRPr lang="en-US" sz="1400" dirty="0"/>
          </a:p>
        </p:txBody>
      </p:sp>
      <p:sp>
        <p:nvSpPr>
          <p:cNvPr id="3" name="Text Placeholder 2"/>
          <p:cNvSpPr>
            <a:spLocks noGrp="1"/>
          </p:cNvSpPr>
          <p:nvPr>
            <p:ph type="body" sz="quarter" idx="15"/>
          </p:nvPr>
        </p:nvSpPr>
        <p:spPr/>
        <p:txBody>
          <a:bodyPr/>
          <a:lstStyle/>
          <a:p>
            <a:r>
              <a:rPr lang="en-US" dirty="0" smtClean="0"/>
              <a:t>Interpretation</a:t>
            </a:r>
            <a:endParaRPr lang="en-US" dirty="0"/>
          </a:p>
        </p:txBody>
      </p:sp>
      <p:sp>
        <p:nvSpPr>
          <p:cNvPr id="4" name="Slide Number Placeholder 3"/>
          <p:cNvSpPr>
            <a:spLocks noGrp="1"/>
          </p:cNvSpPr>
          <p:nvPr>
            <p:ph type="sldNum" sz="quarter" idx="12"/>
          </p:nvPr>
        </p:nvSpPr>
        <p:spPr/>
        <p:txBody>
          <a:bodyPr/>
          <a:lstStyle/>
          <a:p>
            <a:fld id="{83DCF88C-AC39-5742-933A-9F64C41D075D}" type="slidenum">
              <a:rPr lang="fr-FR" smtClean="0"/>
              <a:pPr/>
              <a:t>6</a:t>
            </a:fld>
            <a:endParaRPr lang="fr-FR" dirty="0"/>
          </a:p>
        </p:txBody>
      </p:sp>
    </p:spTree>
    <p:extLst>
      <p:ext uri="{BB962C8B-B14F-4D97-AF65-F5344CB8AC3E}">
        <p14:creationId xmlns:p14="http://schemas.microsoft.com/office/powerpoint/2010/main" val="2912430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de titr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 template_simplified.pptx" id="{246DC036-700D-46CC-88B9-D4819D2EA8A6}" vid="{04CE6A20-EA66-407F-9D63-2866AEF8D328}"/>
    </a:ext>
  </a:extLst>
</a:theme>
</file>

<file path=ppt/theme/theme2.xml><?xml version="1.0" encoding="utf-8"?>
<a:theme xmlns:a="http://schemas.openxmlformats.org/drawingml/2006/main" name="Thème Turquois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 template_simplified.pptx" id="{246DC036-700D-46CC-88B9-D4819D2EA8A6}" vid="{6DC98A46-137C-4E0C-BC1D-54B1C6AC6C88}"/>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PPT simplified</Template>
  <TotalTime>2653</TotalTime>
  <Words>990</Words>
  <Application>Microsoft Office PowerPoint</Application>
  <PresentationFormat>On-screen Show (16:9)</PresentationFormat>
  <Paragraphs>58</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Courier New</vt:lpstr>
      <vt:lpstr>Wingdings</vt:lpstr>
      <vt:lpstr>Slide de titre</vt:lpstr>
      <vt:lpstr>Thème Turquoise</vt:lpstr>
      <vt:lpstr>Discussion</vt:lpstr>
      <vt:lpstr>PowerPoint Presentation</vt:lpstr>
      <vt:lpstr>PowerPoint Presentation</vt:lpstr>
      <vt:lpstr>PowerPoint Presentation</vt:lpstr>
      <vt:lpstr>PowerPoint Presentation</vt:lpstr>
      <vt:lpstr>PowerPoint Presentation</vt:lpstr>
    </vt:vector>
  </TitlesOfParts>
  <Company>ECOLE HOTELIERE LAUSANNE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BERCHTOLD Demian</dc:creator>
  <cp:lastModifiedBy>MASSET Philippe</cp:lastModifiedBy>
  <cp:revision>247</cp:revision>
  <dcterms:created xsi:type="dcterms:W3CDTF">2016-09-16T14:52:50Z</dcterms:created>
  <dcterms:modified xsi:type="dcterms:W3CDTF">2018-07-04T12:45:38Z</dcterms:modified>
</cp:coreProperties>
</file>