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12192000"/>
  <p:embeddedFontLst>
    <p:embeddedFont>
      <p:font typeface="Abadi" panose="020B0604020104020204" pitchFamily="34" charset="0"/>
      <p:regular r:id="rId10"/>
    </p:embeddedFont>
    <p:embeddedFont>
      <p:font typeface="Lato" panose="020F0502020204030203" pitchFamily="34" charset="0"/>
      <p:regular r:id="rId11"/>
      <p:bold r:id="rId12"/>
      <p:italic r:id="rId13"/>
      <p:boldItalic r:id="rId14"/>
    </p:embeddedFont>
    <p:embeddedFont>
      <p:font typeface="Open Sans 1" panose="020B0604020202020204" charset="0"/>
      <p:regular r:id="rId15"/>
    </p:embeddedFont>
    <p:embeddedFont>
      <p:font typeface="Open Sans 1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88" d="100"/>
          <a:sy n="88" d="100"/>
        </p:scale>
        <p:origin x="6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ER-L'HUILLIER Nathalie" userId="766dff2a-59e7-4556-8bba-a23e291082d8" providerId="ADAL" clId="{900A8E10-9FA9-4CD9-8FE4-BE6580A3CFEC}"/>
    <pc:docChg chg="modSld">
      <pc:chgData name="MATHER-L'HUILLIER Nathalie" userId="766dff2a-59e7-4556-8bba-a23e291082d8" providerId="ADAL" clId="{900A8E10-9FA9-4CD9-8FE4-BE6580A3CFEC}" dt="2024-09-12T12:22:34.848" v="40" actId="20577"/>
      <pc:docMkLst>
        <pc:docMk/>
      </pc:docMkLst>
      <pc:sldChg chg="modSp mod">
        <pc:chgData name="MATHER-L'HUILLIER Nathalie" userId="766dff2a-59e7-4556-8bba-a23e291082d8" providerId="ADAL" clId="{900A8E10-9FA9-4CD9-8FE4-BE6580A3CFEC}" dt="2024-09-12T12:22:28.975" v="37" actId="20577"/>
        <pc:sldMkLst>
          <pc:docMk/>
          <pc:sldMk cId="0" sldId="258"/>
        </pc:sldMkLst>
        <pc:spChg chg="mod">
          <ac:chgData name="MATHER-L'HUILLIER Nathalie" userId="766dff2a-59e7-4556-8bba-a23e291082d8" providerId="ADAL" clId="{900A8E10-9FA9-4CD9-8FE4-BE6580A3CFEC}" dt="2024-09-12T12:20:56.789" v="6" actId="20577"/>
          <ac:spMkLst>
            <pc:docMk/>
            <pc:sldMk cId="0" sldId="258"/>
            <ac:spMk id="4" creationId="{00000000-0000-0000-0000-000000000000}"/>
          </ac:spMkLst>
        </pc:spChg>
        <pc:spChg chg="mod">
          <ac:chgData name="MATHER-L'HUILLIER Nathalie" userId="766dff2a-59e7-4556-8bba-a23e291082d8" providerId="ADAL" clId="{900A8E10-9FA9-4CD9-8FE4-BE6580A3CFEC}" dt="2024-09-12T12:22:28.975" v="37" actId="20577"/>
          <ac:spMkLst>
            <pc:docMk/>
            <pc:sldMk cId="0" sldId="258"/>
            <ac:spMk id="5" creationId="{00000000-0000-0000-0000-000000000000}"/>
          </ac:spMkLst>
        </pc:spChg>
      </pc:sldChg>
      <pc:sldChg chg="modSp mod">
        <pc:chgData name="MATHER-L'HUILLIER Nathalie" userId="766dff2a-59e7-4556-8bba-a23e291082d8" providerId="ADAL" clId="{900A8E10-9FA9-4CD9-8FE4-BE6580A3CFEC}" dt="2024-09-12T12:22:34.848" v="40" actId="20577"/>
        <pc:sldMkLst>
          <pc:docMk/>
          <pc:sldMk cId="0" sldId="259"/>
        </pc:sldMkLst>
        <pc:spChg chg="mod">
          <ac:chgData name="MATHER-L'HUILLIER Nathalie" userId="766dff2a-59e7-4556-8bba-a23e291082d8" providerId="ADAL" clId="{900A8E10-9FA9-4CD9-8FE4-BE6580A3CFEC}" dt="2024-09-12T12:22:34.848" v="40" actId="20577"/>
          <ac:spMkLst>
            <pc:docMk/>
            <pc:sldMk cId="0" sldId="259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29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0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t="20702" r="6774" b="30066"/>
          <a:stretch/>
        </p:blipFill>
        <p:spPr>
          <a:xfrm>
            <a:off x="819150" y="1"/>
            <a:ext cx="11363325" cy="4000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004BB5-160B-6D44-E42F-D9E5B84F1A15}"/>
              </a:ext>
            </a:extLst>
          </p:cNvPr>
          <p:cNvSpPr/>
          <p:nvPr/>
        </p:nvSpPr>
        <p:spPr>
          <a:xfrm>
            <a:off x="-1" y="0"/>
            <a:ext cx="3400425" cy="683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A6496A8-5793-8BAD-252E-47C9AE88DAB4}"/>
              </a:ext>
            </a:extLst>
          </p:cNvPr>
          <p:cNvSpPr txBox="1"/>
          <p:nvPr/>
        </p:nvSpPr>
        <p:spPr>
          <a:xfrm>
            <a:off x="668459" y="4819097"/>
            <a:ext cx="2475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badi" panose="020B0604020104020204" pitchFamily="34" charset="0"/>
              </a:rPr>
              <a:t>Thursday 19 </a:t>
            </a:r>
            <a:r>
              <a:rPr lang="fr-FR" sz="2000" dirty="0" err="1">
                <a:latin typeface="Abadi" panose="020B0604020104020204" pitchFamily="34" charset="0"/>
              </a:rPr>
              <a:t>September</a:t>
            </a:r>
            <a:r>
              <a:rPr lang="fr-FR" sz="2000" dirty="0">
                <a:latin typeface="Abadi" panose="020B0604020104020204" pitchFamily="34" charset="0"/>
              </a:rPr>
              <a:t>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12B279-8BB8-2B85-68FF-178D1DE86655}"/>
              </a:ext>
            </a:extLst>
          </p:cNvPr>
          <p:cNvSpPr/>
          <p:nvPr/>
        </p:nvSpPr>
        <p:spPr>
          <a:xfrm rot="19051788">
            <a:off x="-428363" y="767678"/>
            <a:ext cx="2765819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8B4454-9F31-EA13-C438-F0F88DA71DAA}"/>
              </a:ext>
            </a:extLst>
          </p:cNvPr>
          <p:cNvSpPr/>
          <p:nvPr/>
        </p:nvSpPr>
        <p:spPr>
          <a:xfrm rot="19051788">
            <a:off x="-318193" y="500104"/>
            <a:ext cx="1973304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9F5530-1220-2CAC-6CDA-402C869CB8A4}"/>
              </a:ext>
            </a:extLst>
          </p:cNvPr>
          <p:cNvSpPr/>
          <p:nvPr/>
        </p:nvSpPr>
        <p:spPr>
          <a:xfrm rot="19051788">
            <a:off x="-143967" y="21249"/>
            <a:ext cx="576397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CB0BD1-E9BE-D454-2A79-23B3C03AB247}"/>
              </a:ext>
            </a:extLst>
          </p:cNvPr>
          <p:cNvSpPr/>
          <p:nvPr/>
        </p:nvSpPr>
        <p:spPr>
          <a:xfrm rot="19051788">
            <a:off x="-230936" y="254683"/>
            <a:ext cx="1262689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FF634D-F3DE-204C-E60C-D730FC3B14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9728" y="948881"/>
            <a:ext cx="2475893" cy="78172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3382731-46D9-DAAB-9CEC-1D8C07197EB8}"/>
              </a:ext>
            </a:extLst>
          </p:cNvPr>
          <p:cNvSpPr txBox="1"/>
          <p:nvPr/>
        </p:nvSpPr>
        <p:spPr>
          <a:xfrm>
            <a:off x="908050" y="1542333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7030A0"/>
                </a:solidFill>
                <a:latin typeface="Abadi" panose="020B0604020104020204" pitchFamily="34" charset="0"/>
              </a:rPr>
              <a:t>Webinar </a:t>
            </a:r>
            <a:r>
              <a:rPr lang="fr-FR" sz="2000" dirty="0" err="1">
                <a:solidFill>
                  <a:srgbClr val="7030A0"/>
                </a:solidFill>
                <a:latin typeface="Abadi" panose="020B0604020104020204" pitchFamily="34" charset="0"/>
              </a:rPr>
              <a:t>series</a:t>
            </a:r>
            <a:endParaRPr lang="fr-FR" sz="2000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E955BB-9091-804F-AD51-2EB30C4D81C4}"/>
              </a:ext>
            </a:extLst>
          </p:cNvPr>
          <p:cNvSpPr/>
          <p:nvPr/>
        </p:nvSpPr>
        <p:spPr>
          <a:xfrm rot="8283215">
            <a:off x="1183061" y="5937585"/>
            <a:ext cx="2765819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492608-78C6-D465-95DD-ADD8FC722495}"/>
              </a:ext>
            </a:extLst>
          </p:cNvPr>
          <p:cNvSpPr/>
          <p:nvPr/>
        </p:nvSpPr>
        <p:spPr>
          <a:xfrm rot="8283215">
            <a:off x="1838878" y="6182274"/>
            <a:ext cx="1973304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A4C3DD-5281-5F26-09AE-B9F88BCB6EAE}"/>
              </a:ext>
            </a:extLst>
          </p:cNvPr>
          <p:cNvSpPr/>
          <p:nvPr/>
        </p:nvSpPr>
        <p:spPr>
          <a:xfrm rot="8283215">
            <a:off x="3023583" y="6665801"/>
            <a:ext cx="576397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266D1B-0E46-2788-519A-8435FFEC8E0F}"/>
              </a:ext>
            </a:extLst>
          </p:cNvPr>
          <p:cNvSpPr/>
          <p:nvPr/>
        </p:nvSpPr>
        <p:spPr>
          <a:xfrm rot="8283215">
            <a:off x="2426941" y="6450569"/>
            <a:ext cx="1262689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4424" y="4051300"/>
            <a:ext cx="8798051" cy="279864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077585" y="4513118"/>
            <a:ext cx="7730462" cy="4441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3499"/>
              </a:lnSpc>
              <a:buNone/>
            </a:pPr>
            <a:r>
              <a:rPr lang="en-US" sz="3038" b="1" kern="0" spc="3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"WHAT'S IN IT FOR ME?"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109397" y="5302876"/>
            <a:ext cx="7730462" cy="8882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3499"/>
              </a:lnSpc>
              <a:spcBef>
                <a:spcPts val="919"/>
              </a:spcBef>
              <a:buNone/>
            </a:pPr>
            <a:r>
              <a:rPr lang="en-US" sz="3038" b="1" kern="0" spc="3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HOW TO ENGAGE YOUR COMMUNITY IN ACCREDITATION PROJECTS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25441F-91AC-DE6F-C2A8-2D1C5B77FF22}"/>
              </a:ext>
            </a:extLst>
          </p:cNvPr>
          <p:cNvSpPr/>
          <p:nvPr/>
        </p:nvSpPr>
        <p:spPr>
          <a:xfrm rot="19051788">
            <a:off x="-428363" y="767678"/>
            <a:ext cx="2765819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ECE27-7D33-DE3A-8ACA-4F1E0BDB2241}"/>
              </a:ext>
            </a:extLst>
          </p:cNvPr>
          <p:cNvSpPr/>
          <p:nvPr/>
        </p:nvSpPr>
        <p:spPr>
          <a:xfrm rot="19051788">
            <a:off x="-318193" y="500104"/>
            <a:ext cx="1973304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998F8-13EE-340C-A59B-B3184A73205E}"/>
              </a:ext>
            </a:extLst>
          </p:cNvPr>
          <p:cNvSpPr/>
          <p:nvPr/>
        </p:nvSpPr>
        <p:spPr>
          <a:xfrm rot="19051788">
            <a:off x="-143967" y="21249"/>
            <a:ext cx="576397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36856" y="4459905"/>
            <a:ext cx="1780773" cy="574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4991" y="4427185"/>
            <a:ext cx="1780773" cy="5742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6856" y="2471691"/>
            <a:ext cx="1726727" cy="5557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4991" y="2427771"/>
            <a:ext cx="1804717" cy="5808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8"/>
          <a:srcRect r="50653" b="1179"/>
          <a:stretch/>
        </p:blipFill>
        <p:spPr>
          <a:xfrm>
            <a:off x="8482827" y="0"/>
            <a:ext cx="4524698" cy="6858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99706" y="977519"/>
            <a:ext cx="7269345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16"/>
              </a:lnSpc>
            </a:pPr>
            <a:r>
              <a:rPr lang="en-US" sz="6933" spc="-173" dirty="0">
                <a:latin typeface="HK Grotesk Bold Bold"/>
              </a:rPr>
              <a:t>HEADway Advisory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9706" y="3054707"/>
            <a:ext cx="380523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64"/>
              </a:lnSpc>
            </a:pPr>
            <a:r>
              <a:rPr lang="en-US" sz="1200" dirty="0">
                <a:solidFill>
                  <a:srgbClr val="191769"/>
                </a:solidFill>
                <a:latin typeface="Open Sans 1 Bold"/>
              </a:rPr>
              <a:t>Strategy consulting</a:t>
            </a:r>
          </a:p>
          <a:p>
            <a:pPr>
              <a:lnSpc>
                <a:spcPts val="651"/>
              </a:lnSpc>
            </a:pPr>
            <a:endParaRPr lang="en-US" sz="1200" dirty="0">
              <a:solidFill>
                <a:srgbClr val="191769"/>
              </a:solidFill>
              <a:latin typeface="Open Sans 1 Bold"/>
            </a:endParaRP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Analysis &amp; strategic planning</a:t>
            </a: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Organizational and digital transformation</a:t>
            </a: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Mergers and acquisitions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05309" y="3056028"/>
            <a:ext cx="306530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4"/>
              </a:lnSpc>
            </a:pPr>
            <a:r>
              <a:rPr lang="en-US" sz="1200" dirty="0">
                <a:solidFill>
                  <a:srgbClr val="191769"/>
                </a:solidFill>
                <a:latin typeface="Open Sans 1 Bold"/>
              </a:rPr>
              <a:t>Executive search and HR challenges</a:t>
            </a:r>
            <a:endParaRPr lang="en-US" sz="733" dirty="0">
              <a:solidFill>
                <a:srgbClr val="191769"/>
              </a:solidFill>
              <a:latin typeface="Open Sans 1 Bold"/>
            </a:endParaRP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General, functional, or unit leaders</a:t>
            </a: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Academic management, full Professors</a:t>
            </a: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Organizational analysis and development</a:t>
            </a:r>
          </a:p>
          <a:p>
            <a:pPr>
              <a:lnSpc>
                <a:spcPts val="1248"/>
              </a:lnSpc>
            </a:pPr>
            <a:endParaRPr lang="en-US" sz="1200" dirty="0">
              <a:solidFill>
                <a:srgbClr val="191769"/>
              </a:solidFill>
              <a:latin typeface="Open Sans 1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85710" y="5012452"/>
            <a:ext cx="3132305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4"/>
              </a:lnSpc>
            </a:pPr>
            <a:r>
              <a:rPr lang="en-US" sz="1200" dirty="0">
                <a:solidFill>
                  <a:srgbClr val="191769"/>
                </a:solidFill>
                <a:latin typeface="Open Sans 1 Bold"/>
              </a:rPr>
              <a:t>Accreditations, certifications, and quality</a:t>
            </a: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National challenges (RNCP, Qualiopi, Visa, Grade, CGE, CTI...)</a:t>
            </a: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International challenges (AACSB, EFMD, AMBA, BGA...)</a:t>
            </a: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Structuring of quality processes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68677" y="5108105"/>
            <a:ext cx="290194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4"/>
              </a:lnSpc>
            </a:pPr>
            <a:r>
              <a:rPr lang="en-US" sz="1200" dirty="0">
                <a:solidFill>
                  <a:srgbClr val="191769"/>
                </a:solidFill>
                <a:latin typeface="Open Sans 1 Bold"/>
              </a:rPr>
              <a:t>Information &amp; Data</a:t>
            </a:r>
          </a:p>
          <a:p>
            <a:pPr>
              <a:lnSpc>
                <a:spcPts val="651"/>
              </a:lnSpc>
            </a:pPr>
            <a:endParaRPr lang="en-US" sz="1200" dirty="0">
              <a:solidFill>
                <a:srgbClr val="191769"/>
              </a:solidFill>
              <a:latin typeface="Open Sans 1 Bold"/>
            </a:endParaRP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Specialized Newsletter</a:t>
            </a:r>
          </a:p>
          <a:p>
            <a:pPr marL="259094" lvl="1" indent="-129546">
              <a:lnSpc>
                <a:spcPts val="1248"/>
              </a:lnSpc>
              <a:buFont typeface="Arial"/>
              <a:buChar char="•"/>
            </a:pPr>
            <a:r>
              <a:rPr lang="en-US" sz="1200" dirty="0">
                <a:solidFill>
                  <a:srgbClr val="191769"/>
                </a:solidFill>
                <a:latin typeface="Open Sans 1"/>
              </a:rPr>
              <a:t>Quantitative and qualitative analyses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3EA23E-E497-7A49-AB77-2FE1926F96E8}"/>
              </a:ext>
            </a:extLst>
          </p:cNvPr>
          <p:cNvSpPr/>
          <p:nvPr/>
        </p:nvSpPr>
        <p:spPr>
          <a:xfrm rot="19051788">
            <a:off x="-230936" y="254683"/>
            <a:ext cx="1262689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49119"/>
            <a:ext cx="5656436" cy="106653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13502"/>
            <a:ext cx="12188952" cy="3289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92"/>
              </a:lnSpc>
              <a:buNone/>
            </a:pPr>
            <a:r>
              <a:rPr lang="en-US" sz="2250" b="1" kern="0" spc="22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INTRODUCTION OF PRESENTERS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rcRect t="16667" b="16667"/>
          <a:stretch/>
        </p:blipFill>
        <p:spPr>
          <a:xfrm>
            <a:off x="2285429" y="2077359"/>
            <a:ext cx="2380655" cy="2380655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380780" y="4577791"/>
            <a:ext cx="4189952" cy="281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16"/>
              </a:lnSpc>
              <a:buNone/>
            </a:pPr>
            <a:r>
              <a:rPr lang="en-US" sz="1620" b="1" kern="0" spc="32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Nathalie L'Huillier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1380780" y="4921646"/>
            <a:ext cx="4189952" cy="246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44"/>
              </a:lnSpc>
              <a:spcBef>
                <a:spcPts val="485"/>
              </a:spcBef>
              <a:buNone/>
            </a:pPr>
            <a:r>
              <a:rPr lang="en-US" sz="1350" kern="0" spc="27" dirty="0">
                <a:solidFill>
                  <a:srgbClr val="3D3D3D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Accreditation &amp; Certification Manager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1380780" y="5235298"/>
            <a:ext cx="4189952" cy="246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44"/>
              </a:lnSpc>
              <a:spcBef>
                <a:spcPts val="517"/>
              </a:spcBef>
              <a:buNone/>
            </a:pPr>
            <a:r>
              <a:rPr lang="en-US" sz="1350" kern="0" spc="27" dirty="0">
                <a:solidFill>
                  <a:srgbClr val="3D3D3D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EHL Hospitality Business School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380780" y="5548949"/>
            <a:ext cx="4189952" cy="246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44"/>
              </a:lnSpc>
              <a:spcBef>
                <a:spcPts val="517"/>
              </a:spcBef>
              <a:buNone/>
            </a:pPr>
            <a:r>
              <a:rPr lang="en-US" sz="1350" kern="0" spc="27" dirty="0">
                <a:solidFill>
                  <a:srgbClr val="3D3D3D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Switzerland</a:t>
            </a:r>
            <a:endParaRPr lang="en-US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6"/>
          <a:srcRect t="15290" b="15290"/>
          <a:stretch/>
        </p:blipFill>
        <p:spPr>
          <a:xfrm>
            <a:off x="7522869" y="2077359"/>
            <a:ext cx="2380655" cy="2380655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6618220" y="4577791"/>
            <a:ext cx="4189952" cy="281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16"/>
              </a:lnSpc>
              <a:buNone/>
            </a:pPr>
            <a:r>
              <a:rPr lang="en-US" sz="1620" b="1" kern="0" spc="32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Mélanie Cadart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618220" y="4921646"/>
            <a:ext cx="4189952" cy="246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44"/>
              </a:lnSpc>
              <a:spcBef>
                <a:spcPts val="485"/>
              </a:spcBef>
              <a:buNone/>
            </a:pPr>
            <a:r>
              <a:rPr lang="en-US" sz="1350" kern="0" spc="27" dirty="0">
                <a:solidFill>
                  <a:srgbClr val="3D3D3D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Senior Manager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618220" y="5235298"/>
            <a:ext cx="4189952" cy="246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44"/>
              </a:lnSpc>
              <a:spcBef>
                <a:spcPts val="517"/>
              </a:spcBef>
              <a:buNone/>
            </a:pPr>
            <a:r>
              <a:rPr lang="en-US" sz="1350" kern="0" spc="27" dirty="0">
                <a:solidFill>
                  <a:srgbClr val="3D3D3D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HEADway Advisory - Quality &amp; Accreditation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6618220" y="5548949"/>
            <a:ext cx="4189952" cy="246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44"/>
              </a:lnSpc>
              <a:spcBef>
                <a:spcPts val="517"/>
              </a:spcBef>
              <a:buNone/>
            </a:pPr>
            <a:r>
              <a:rPr lang="en-US" sz="1350" kern="0" spc="27" dirty="0">
                <a:solidFill>
                  <a:srgbClr val="3D3D3D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France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CD22F4-97E3-0801-5FA3-4150369EC81C}"/>
              </a:ext>
            </a:extLst>
          </p:cNvPr>
          <p:cNvSpPr/>
          <p:nvPr/>
        </p:nvSpPr>
        <p:spPr>
          <a:xfrm rot="8283215">
            <a:off x="9907961" y="5965455"/>
            <a:ext cx="2765819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4E40E2-B447-BD01-3DFF-4CF12A5B84E8}"/>
              </a:ext>
            </a:extLst>
          </p:cNvPr>
          <p:cNvSpPr/>
          <p:nvPr/>
        </p:nvSpPr>
        <p:spPr>
          <a:xfrm rot="8283215">
            <a:off x="10563778" y="6210144"/>
            <a:ext cx="1973304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6CDA73-C017-B590-52B1-D57175D76ED1}"/>
              </a:ext>
            </a:extLst>
          </p:cNvPr>
          <p:cNvSpPr/>
          <p:nvPr/>
        </p:nvSpPr>
        <p:spPr>
          <a:xfrm rot="8283215">
            <a:off x="11748483" y="6693671"/>
            <a:ext cx="576397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9CDEFC-E706-B10A-BC4B-9E31CF8774F5}"/>
              </a:ext>
            </a:extLst>
          </p:cNvPr>
          <p:cNvSpPr/>
          <p:nvPr/>
        </p:nvSpPr>
        <p:spPr>
          <a:xfrm rot="8283215">
            <a:off x="11151841" y="6478439"/>
            <a:ext cx="1262689" cy="190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203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49119"/>
            <a:ext cx="5837365" cy="106653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13502"/>
            <a:ext cx="12188952" cy="3289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92"/>
              </a:lnSpc>
              <a:buNone/>
            </a:pPr>
            <a:r>
              <a:rPr lang="en-US" sz="2250" b="1" kern="0" spc="22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1. INVOLVING A DIVERSE FACULTY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952262" y="2507871"/>
            <a:ext cx="5446938" cy="15794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324"/>
              </a:lnSpc>
              <a:buSzPct val="100000"/>
              <a:buChar char="•"/>
            </a:pPr>
            <a:r>
              <a:rPr lang="en-US" sz="2430" kern="0" spc="49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Challenge</a:t>
            </a:r>
          </a:p>
          <a:p>
            <a:pPr marL="485800" lvl="1" indent="-242900" algn="l">
              <a:lnSpc>
                <a:spcPts val="2236"/>
              </a:lnSpc>
              <a:spcBef>
                <a:spcPts val="168"/>
              </a:spcBef>
              <a:buSzPct val="100000"/>
              <a:buChar char="•"/>
            </a:pP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Diverse Faculty Perspectives may not immediately see their connection to accreditations, and some faculty may feel disconnected from the process.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284928" y="2507871"/>
            <a:ext cx="5446938" cy="27634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324"/>
              </a:lnSpc>
              <a:buSzPct val="100000"/>
              <a:buChar char="•"/>
            </a:pPr>
            <a:r>
              <a:rPr lang="en-US" sz="2430" kern="0" spc="49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Solution</a:t>
            </a:r>
          </a:p>
          <a:p>
            <a:pPr marL="485800" lvl="1" indent="-242900" algn="l">
              <a:lnSpc>
                <a:spcPts val="2236"/>
              </a:lnSpc>
              <a:spcBef>
                <a:spcPts val="168"/>
              </a:spcBef>
              <a:buSzPct val="100000"/>
              <a:buChar char="•"/>
            </a:pP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Foster awareness by emphasizing how their expertise contributes to the institution’s overall success.</a:t>
            </a:r>
          </a:p>
          <a:p>
            <a:pPr marL="485800" lvl="1" indent="-242900" algn="l">
              <a:lnSpc>
                <a:spcPts val="2236"/>
              </a:lnSpc>
              <a:spcBef>
                <a:spcPts val="375"/>
              </a:spcBef>
              <a:buSzPct val="100000"/>
              <a:buChar char="•"/>
            </a:pP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Highlight the crucial role of all faculty in shaping students’ holistic education and the institution’s impact.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203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49119"/>
            <a:ext cx="7075306" cy="1399825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13502"/>
            <a:ext cx="6524541" cy="6579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92"/>
              </a:lnSpc>
              <a:buNone/>
            </a:pPr>
            <a:r>
              <a:rPr lang="en-US" sz="2250" b="1" kern="0" spc="22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2. ROLE OF ACCREDITATION MANAGERS AS "CHIEF SUCCESS CELEBRATION OFFICERS"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952262" y="2084114"/>
            <a:ext cx="5446938" cy="10116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324"/>
              </a:lnSpc>
              <a:buSzPct val="100000"/>
              <a:buChar char="•"/>
            </a:pPr>
            <a:r>
              <a:rPr lang="en-US" sz="2430" kern="0" spc="49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Challenge</a:t>
            </a:r>
          </a:p>
          <a:p>
            <a:pPr marL="485800" lvl="1" indent="-242900" algn="l">
              <a:lnSpc>
                <a:spcPts val="2236"/>
              </a:lnSpc>
              <a:spcBef>
                <a:spcPts val="168"/>
              </a:spcBef>
              <a:buSzPct val="100000"/>
              <a:buChar char="•"/>
            </a:pP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Accreditation may be perceived as focusing on compliance rather than celebration.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284928" y="2084114"/>
            <a:ext cx="5446938" cy="3947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324"/>
              </a:lnSpc>
              <a:buSzPct val="100000"/>
              <a:buChar char="•"/>
            </a:pPr>
            <a:r>
              <a:rPr lang="en-US" sz="2430" kern="0" spc="49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Solution</a:t>
            </a:r>
          </a:p>
          <a:p>
            <a:pPr marL="485800" lvl="1" indent="-242900" algn="l">
              <a:lnSpc>
                <a:spcPts val="2236"/>
              </a:lnSpc>
              <a:spcBef>
                <a:spcPts val="168"/>
              </a:spcBef>
              <a:buSzPct val="100000"/>
              <a:buChar char="•"/>
            </a:pPr>
            <a:r>
              <a:rPr lang="en-US" sz="1552" b="1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Celebrate milestones:</a:t>
            </a: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Acknowledge achievements during the accreditation process and encourage self-reflection on how each individual contributes to fostering excellence.</a:t>
            </a:r>
          </a:p>
          <a:p>
            <a:pPr marL="485800" lvl="1" indent="-242900" algn="l">
              <a:lnSpc>
                <a:spcPts val="2236"/>
              </a:lnSpc>
              <a:spcBef>
                <a:spcPts val="375"/>
              </a:spcBef>
              <a:buSzPct val="100000"/>
              <a:buChar char="•"/>
            </a:pPr>
            <a:r>
              <a:rPr lang="en-US" sz="1552" b="1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Leverage success stories:</a:t>
            </a: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Share faculty and student accomplishments as exemplars in accreditation reports.</a:t>
            </a:r>
          </a:p>
          <a:p>
            <a:pPr marL="485800" lvl="1" indent="-242900" algn="l">
              <a:lnSpc>
                <a:spcPts val="2236"/>
              </a:lnSpc>
              <a:spcBef>
                <a:spcPts val="375"/>
              </a:spcBef>
              <a:buSzPct val="100000"/>
              <a:buChar char="•"/>
            </a:pPr>
            <a:r>
              <a:rPr lang="en-US" sz="1552" b="1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Create a positive atmosphere:</a:t>
            </a: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Foster pride and motivation around accreditation or quality assurance efforts.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203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49119"/>
            <a:ext cx="6694401" cy="1561709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13502"/>
            <a:ext cx="12188952" cy="3289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92"/>
              </a:lnSpc>
              <a:buNone/>
            </a:pPr>
            <a:r>
              <a:rPr lang="en-US" sz="2250" b="1" kern="0" spc="22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3. MISSION AS A RALLYING INSTRUMENT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804661"/>
            <a:ext cx="12188952" cy="3289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92"/>
              </a:lnSpc>
              <a:spcBef>
                <a:spcPts val="1252"/>
              </a:spcBef>
              <a:buNone/>
            </a:pPr>
            <a:r>
              <a:rPr lang="en-US" sz="2250" b="1" kern="0" spc="22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INTERNAL STAKEHOLDERS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952262" y="1836526"/>
            <a:ext cx="5446938" cy="10116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324"/>
              </a:lnSpc>
              <a:buSzPct val="100000"/>
              <a:buChar char="•"/>
            </a:pPr>
            <a:r>
              <a:rPr lang="en-US" sz="2430" kern="0" spc="49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Challenge</a:t>
            </a:r>
          </a:p>
          <a:p>
            <a:pPr marL="485800" lvl="1" indent="-242900" algn="l">
              <a:lnSpc>
                <a:spcPts val="2236"/>
              </a:lnSpc>
              <a:spcBef>
                <a:spcPts val="168"/>
              </a:spcBef>
              <a:buSzPct val="100000"/>
              <a:buChar char="•"/>
            </a:pP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Ensuring engagement in the accreditation process beyond compliance.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284928" y="1836526"/>
            <a:ext cx="5446938" cy="46123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324"/>
              </a:lnSpc>
              <a:buSzPct val="100000"/>
              <a:buChar char="•"/>
            </a:pPr>
            <a:r>
              <a:rPr lang="en-US" sz="2430" kern="0" spc="49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Solution</a:t>
            </a:r>
          </a:p>
          <a:p>
            <a:pPr marL="485800" lvl="1" indent="-242900" algn="l">
              <a:lnSpc>
                <a:spcPts val="2236"/>
              </a:lnSpc>
              <a:spcBef>
                <a:spcPts val="168"/>
              </a:spcBef>
              <a:buSzPct val="100000"/>
              <a:buChar char="•"/>
            </a:pP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Leverage the mission as a unifying force:</a:t>
            </a:r>
          </a:p>
          <a:p>
            <a:pPr marL="728700" lvl="2" indent="-242900" algn="l">
              <a:lnSpc>
                <a:spcPts val="2236"/>
              </a:lnSpc>
              <a:spcBef>
                <a:spcPts val="375"/>
              </a:spcBef>
              <a:buSzPct val="100000"/>
              <a:buChar char="•"/>
            </a:pPr>
            <a:r>
              <a:rPr lang="en-US" sz="1552" b="1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Students:</a:t>
            </a: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Show how accreditation enhances their learning experience.</a:t>
            </a:r>
          </a:p>
          <a:p>
            <a:pPr marL="728700" lvl="2" indent="-242900" algn="l">
              <a:lnSpc>
                <a:spcPts val="2236"/>
              </a:lnSpc>
              <a:spcBef>
                <a:spcPts val="375"/>
              </a:spcBef>
              <a:buSzPct val="100000"/>
              <a:buChar char="•"/>
            </a:pPr>
            <a:r>
              <a:rPr lang="en-US" sz="1552" b="1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Staff:</a:t>
            </a: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Emphasize how accreditation supports institutional values and goals.</a:t>
            </a:r>
          </a:p>
          <a:p>
            <a:pPr marL="728700" lvl="2" indent="-242900" algn="l">
              <a:lnSpc>
                <a:spcPts val="2236"/>
              </a:lnSpc>
              <a:spcBef>
                <a:spcPts val="375"/>
              </a:spcBef>
              <a:buSzPct val="100000"/>
              <a:buChar char="•"/>
            </a:pPr>
            <a:r>
              <a:rPr lang="en-US" sz="1552" b="1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Faculty:</a:t>
            </a: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Connect accreditation efforts to teaching and research impact, regardless of discipline. Encourage research related to community needs and involve faculty in defining measures of impact.</a:t>
            </a:r>
          </a:p>
          <a:p>
            <a:pPr marL="728700" lvl="2" indent="-242900" algn="l">
              <a:lnSpc>
                <a:spcPts val="2236"/>
              </a:lnSpc>
              <a:spcBef>
                <a:spcPts val="375"/>
              </a:spcBef>
              <a:buSzPct val="100000"/>
              <a:buChar char="•"/>
            </a:pPr>
            <a:r>
              <a:rPr lang="en-US" sz="1552" b="1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Institution:</a:t>
            </a:r>
            <a:r>
              <a:rPr lang="en-US" sz="1552" kern="0" spc="3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Highlight continuous improvement as the ultimate goal, with accreditation being a key component of this journey.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95226"/>
            <a:ext cx="11998500" cy="6665833"/>
          </a:xfrm>
          <a:prstGeom prst="rect">
            <a:avLst/>
          </a:prstGeom>
          <a:solidFill>
            <a:srgbClr val="F9F9F8"/>
          </a:solidFill>
        </p:spPr>
        <p:txBody>
          <a:bodyPr/>
          <a:lstStyle/>
          <a:p>
            <a:endParaRPr lang="fr-FR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t="8333" b="8333"/>
          <a:stretch/>
        </p:blipFill>
        <p:spPr>
          <a:xfrm>
            <a:off x="95226" y="95226"/>
            <a:ext cx="11998500" cy="666583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2804411" y="2780605"/>
            <a:ext cx="6580130" cy="129507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Object 4"/>
          <p:cNvSpPr/>
          <p:nvPr/>
        </p:nvSpPr>
        <p:spPr>
          <a:xfrm>
            <a:off x="2789651" y="2902316"/>
            <a:ext cx="6609650" cy="10077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7938"/>
              </a:lnSpc>
              <a:buNone/>
            </a:pPr>
            <a:r>
              <a:rPr lang="en-US" sz="7875" b="1" kern="0" spc="79" dirty="0">
                <a:solidFill>
                  <a:srgbClr val="7030A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THANK YOU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376</Words>
  <Application>Microsoft Office PowerPoint</Application>
  <PresentationFormat>Widescreen</PresentationFormat>
  <Paragraphs>61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Abadi</vt:lpstr>
      <vt:lpstr>HK Grotesk Bold Bold</vt:lpstr>
      <vt:lpstr>Open Sans 1 Bold</vt:lpstr>
      <vt:lpstr>Arial</vt:lpstr>
      <vt:lpstr>Lato</vt:lpstr>
      <vt:lpstr>Open Sans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What's in it for me How to Engage Your Community in Accreditation Projects</dc:title>
  <dc:subject>What's in it for me How to Engage Your Community in Accreditation Projects</dc:subject>
  <dc:creator>HEADway Advisory Troyes</dc:creator>
  <cp:lastModifiedBy>L'HUILLIER Nathalie</cp:lastModifiedBy>
  <cp:revision>2</cp:revision>
  <dcterms:created xsi:type="dcterms:W3CDTF">2024-09-11T07:28:58Z</dcterms:created>
  <dcterms:modified xsi:type="dcterms:W3CDTF">2024-09-12T12:22:41Z</dcterms:modified>
</cp:coreProperties>
</file>